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7" r:id="rId16"/>
    <p:sldId id="296"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4" r:id="rId30"/>
    <p:sldId id="295" r:id="rId31"/>
    <p:sldId id="284" r:id="rId32"/>
    <p:sldId id="285" r:id="rId33"/>
    <p:sldId id="286" r:id="rId34"/>
    <p:sldId id="287" r:id="rId35"/>
    <p:sldId id="288" r:id="rId36"/>
    <p:sldId id="289" r:id="rId37"/>
    <p:sldId id="290" r:id="rId38"/>
    <p:sldId id="291" r:id="rId39"/>
    <p:sldId id="292" r:id="rId40"/>
    <p:sldId id="293" r:id="rId41"/>
    <p:sldId id="298" r:id="rId42"/>
    <p:sldId id="299" r:id="rId43"/>
  </p:sldIdLst>
  <p:sldSz cx="9144000" cy="5143500" type="screen16x9"/>
  <p:notesSz cx="7315200" cy="9601200"/>
  <p:embeddedFontLst>
    <p:embeddedFont>
      <p:font typeface="Questrial" panose="02000000000000000000" pitchFamily="50" charset="0"/>
      <p:regular r:id="rId45"/>
    </p:embeddedFon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B98BB2-F1E1-466B-938F-8B89A7DBCEFA}">
  <a:tblStyle styleId="{37B98BB2-F1E1-466B-938F-8B89A7DBCEF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76122" autoAdjust="0"/>
  </p:normalViewPr>
  <p:slideViewPr>
    <p:cSldViewPr snapToGrid="0">
      <p:cViewPr varScale="1">
        <p:scale>
          <a:sx n="75" d="100"/>
          <a:sy n="75" d="100"/>
        </p:scale>
        <p:origin x="12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193307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250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9121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1" name="Shape 14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079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61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To start</a:t>
            </a:r>
            <a:r>
              <a:rPr lang="en-US" sz="1200" baseline="0" dirty="0" smtClean="0">
                <a:solidFill>
                  <a:schemeClr val="dk1"/>
                </a:solidFill>
                <a:latin typeface="Arial"/>
                <a:ea typeface="Arial"/>
                <a:cs typeface="Arial"/>
                <a:sym typeface="Arial"/>
              </a:rPr>
              <a:t> off with, in layman’s terms, linear regression is a statistical approach to model a linear relationship between the independent variables and the dependent variable. You might be the familiar with the equation: it is an equation of the straight line. B0 represents the y-intercept and B1 represents the slope. In regression terms, B1 is the coefficient for the for the feature x. When you create the model, you learn these coefficients which can then be used to predict the outcome. In real world examples, generally a single feature cannot explain any variation in the outcome.</a:t>
            </a:r>
            <a:endParaRPr sz="1200" dirty="0">
              <a:solidFill>
                <a:schemeClr val="dk1"/>
              </a:solidFill>
              <a:latin typeface="Arial"/>
              <a:ea typeface="Arial"/>
              <a:cs typeface="Arial"/>
              <a:sym typeface="Arial"/>
            </a:endParaRPr>
          </a:p>
        </p:txBody>
      </p:sp>
      <p:sp>
        <p:nvSpPr>
          <p:cNvPr id="153" name="Shape 1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963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For that purpose,</a:t>
            </a:r>
            <a:r>
              <a:rPr lang="en-US" sz="1200" baseline="0" dirty="0" smtClean="0">
                <a:solidFill>
                  <a:schemeClr val="dk1"/>
                </a:solidFill>
                <a:latin typeface="Arial"/>
                <a:ea typeface="Arial"/>
                <a:cs typeface="Arial"/>
                <a:sym typeface="Arial"/>
              </a:rPr>
              <a:t> we use multiple linear regression which is an extension of simple linear regression. Here you have multiple independent variables and coefficients.</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1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r>
              <a:rPr lang="en-US" sz="1200" dirty="0" smtClean="0"/>
              <a:t>If you plotted the independent variable on the X axis and</a:t>
            </a:r>
            <a:r>
              <a:rPr lang="en-US" sz="1200" baseline="0" dirty="0" smtClean="0"/>
              <a:t> the dependent variable on the Y axis, you have these points. Now, we want to fit a line as close to the points as possible. One of the most widely used algorithms to do this is called least squares. In the least squares model, you measure the distance from the line you just fitted to each of the observed data points. Let’s call these measurements d1…. We choose the line that minimizes the sum of these points. The blue line is called the line of best fit for this data. </a:t>
            </a:r>
          </a:p>
          <a:p>
            <a:endParaRPr lang="en-US" sz="1200" baseline="0" dirty="0" smtClean="0"/>
          </a:p>
          <a:p>
            <a:r>
              <a:rPr lang="en-US" sz="1200" baseline="0" dirty="0" smtClean="0"/>
              <a:t>This line essentially represents your regression model.</a:t>
            </a:r>
            <a:endParaRPr lang="en-US" sz="1200" dirty="0"/>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1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endParaRPr sz="1200" dirty="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874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 bar graph shows the trend</a:t>
            </a:r>
            <a:r>
              <a:rPr lang="en-US" sz="1200" baseline="0" dirty="0" smtClean="0">
                <a:solidFill>
                  <a:schemeClr val="dk1"/>
                </a:solidFill>
                <a:latin typeface="Arial"/>
                <a:ea typeface="Arial"/>
                <a:cs typeface="Arial"/>
                <a:sym typeface="Arial"/>
              </a:rPr>
              <a:t> of</a:t>
            </a:r>
            <a:r>
              <a:rPr lang="en-US" sz="1200" dirty="0" smtClean="0">
                <a:solidFill>
                  <a:schemeClr val="dk1"/>
                </a:solidFill>
                <a:latin typeface="Arial"/>
                <a:ea typeface="Arial"/>
                <a:cs typeface="Arial"/>
                <a:sym typeface="Arial"/>
              </a:rPr>
              <a:t> the highest feature coefficients in a simple linear regression model for the actors in the dataset. Thus, only the individual actors</a:t>
            </a:r>
            <a:r>
              <a:rPr lang="en-US" sz="1200" baseline="0" dirty="0" smtClean="0">
                <a:solidFill>
                  <a:schemeClr val="dk1"/>
                </a:solidFill>
                <a:latin typeface="Arial"/>
                <a:ea typeface="Arial"/>
                <a:cs typeface="Arial"/>
                <a:sym typeface="Arial"/>
              </a:rPr>
              <a:t> were used as a single predictor for analysis. Leonardo DiCaprio tops this list with a coefficient weight of 1.401. Most of the names in this list are recognizable, but there are exceptions such as Jim Fitzpatrick, Kohl </a:t>
            </a:r>
            <a:r>
              <a:rPr lang="en-US" sz="1200" baseline="0" dirty="0" err="1" smtClean="0">
                <a:solidFill>
                  <a:schemeClr val="dk1"/>
                </a:solidFill>
                <a:latin typeface="Arial"/>
                <a:ea typeface="Arial"/>
                <a:cs typeface="Arial"/>
                <a:sym typeface="Arial"/>
              </a:rPr>
              <a:t>Sudduth</a:t>
            </a:r>
            <a:r>
              <a:rPr lang="en-US" sz="1200" baseline="0" dirty="0" smtClean="0">
                <a:solidFill>
                  <a:schemeClr val="dk1"/>
                </a:solidFill>
                <a:latin typeface="Arial"/>
                <a:ea typeface="Arial"/>
                <a:cs typeface="Arial"/>
                <a:sym typeface="Arial"/>
              </a:rPr>
              <a:t>, etc. The reason for this is the noise present in the data as mentioned before: not being able to filter out TV movies adequately. Since the performance of television stars do not generally reflect on similarly on the bigger screen, it is essential to filter out this data.</a:t>
            </a:r>
            <a:endParaRPr sz="1200" dirty="0">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0923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Similarly, this graph shows the feature coefficients for various</a:t>
            </a:r>
            <a:r>
              <a:rPr lang="en-US" sz="1200" baseline="0" dirty="0" smtClean="0">
                <a:solidFill>
                  <a:schemeClr val="dk1"/>
                </a:solidFill>
                <a:latin typeface="Arial"/>
                <a:ea typeface="Arial"/>
                <a:cs typeface="Arial"/>
                <a:sym typeface="Arial"/>
              </a:rPr>
              <a:t> genres. Unlike actors, common genres such as Action, Sci-Fi, Thriller are associated with good and bad movies. So naturally, movies with unique genres such as Film-Noir are bound to have higher coefficient value. This trend also signifies that Horror movies are the most commonly made movies with bad ratings.</a:t>
            </a:r>
            <a:endParaRPr sz="1200" dirty="0">
              <a:solidFill>
                <a:schemeClr val="dk1"/>
              </a:solidFill>
              <a:latin typeface="Arial"/>
              <a:ea typeface="Arial"/>
              <a:cs typeface="Arial"/>
              <a:sym typeface="Arial"/>
            </a:endParaRPr>
          </a:p>
        </p:txBody>
      </p:sp>
      <p:sp>
        <p:nvSpPr>
          <p:cNvPr id="179" name="Shape 17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33998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85" name="Shape 1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95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87" name="Shape 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590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we had some text</a:t>
            </a:r>
            <a:r>
              <a:rPr lang="en-US" sz="1200" baseline="0" dirty="0" smtClean="0">
                <a:solidFill>
                  <a:schemeClr val="dk1"/>
                </a:solidFill>
                <a:latin typeface="Arial"/>
                <a:ea typeface="Arial"/>
                <a:cs typeface="Arial"/>
                <a:sym typeface="Arial"/>
              </a:rPr>
              <a:t> data, we thought of running a Naïve Bayes classification model on the movie plots to get some insights about the data. We associated movies with a rating of &gt;=7.5 as having positive plots and the rest as negative. We also took both, text frequency and the inverse document frequency approaches to reflect the importance of a keyword to the plot.  Words such as gene, scientist, vampires, serial, killer, etc. tops the list of words with highest positive probability which is hardly surprising.</a:t>
            </a:r>
            <a:endParaRPr sz="1200" dirty="0">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508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Graph of Naïve Bayes with just term frequency. Problem</a:t>
            </a:r>
            <a:r>
              <a:rPr lang="en-US" sz="1200" baseline="0" dirty="0" smtClean="0">
                <a:solidFill>
                  <a:schemeClr val="dk1"/>
                </a:solidFill>
                <a:latin typeface="Arial"/>
                <a:ea typeface="Arial"/>
                <a:cs typeface="Arial"/>
                <a:sym typeface="Arial"/>
              </a:rPr>
              <a:t> with this approach is proper nouns and sparsely distributed words get a higher probability.</a:t>
            </a:r>
            <a:endParaRPr sz="1200" dirty="0">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797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360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a:t>
            </a:r>
            <a:r>
              <a:rPr lang="en-US" sz="1200" baseline="0" dirty="0" smtClean="0">
                <a:solidFill>
                  <a:schemeClr val="dk1"/>
                </a:solidFill>
                <a:latin typeface="Arial"/>
                <a:ea typeface="Arial"/>
                <a:cs typeface="Arial"/>
                <a:sym typeface="Arial"/>
              </a:rPr>
              <a:t> scatterplot represents the distribution of movie ratings: x coordinate represents the predicted rating, and the y coordinate represent the observed rating.</a:t>
            </a:r>
            <a:endParaRPr sz="1200" dirty="0">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6789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The</a:t>
            </a:r>
            <a:r>
              <a:rPr lang="en-US" sz="1200" baseline="0" dirty="0" smtClean="0">
                <a:solidFill>
                  <a:schemeClr val="dk1"/>
                </a:solidFill>
                <a:latin typeface="Arial"/>
                <a:ea typeface="Arial"/>
                <a:cs typeface="Arial"/>
                <a:sym typeface="Arial"/>
              </a:rPr>
              <a:t> graph indicates that the correlation is not strong, but there is some weak correlation. The R-squared of 0.21 justifies that.</a:t>
            </a:r>
            <a:endParaRPr sz="1200" dirty="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169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linear regression treats </a:t>
            </a:r>
            <a:r>
              <a:rPr lang="en-US" sz="1200" baseline="0" dirty="0" smtClean="0">
                <a:solidFill>
                  <a:schemeClr val="dk1"/>
                </a:solidFill>
                <a:latin typeface="Arial"/>
                <a:ea typeface="Arial"/>
                <a:cs typeface="Arial"/>
                <a:sym typeface="Arial"/>
              </a:rPr>
              <a:t>the dependent variable as continuous, the outcome rating with certain predictors goes above 10 or below zero. Rating is essentially an ordered variable: it can go from 0-1, 1-2, etc.</a:t>
            </a:r>
            <a:endParaRPr sz="1200" dirty="0">
              <a:solidFill>
                <a:schemeClr val="dk1"/>
              </a:solidFill>
              <a:latin typeface="Arial"/>
              <a:ea typeface="Arial"/>
              <a:cs typeface="Arial"/>
              <a:sym typeface="Arial"/>
            </a:endParaRPr>
          </a:p>
        </p:txBody>
      </p:sp>
      <p:sp>
        <p:nvSpPr>
          <p:cNvPr id="222" name="Shape 22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516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735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48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3" name="Shape 9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71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76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55" name="Shape 2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043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Each of these individual graphs</a:t>
            </a:r>
            <a:r>
              <a:rPr lang="en-US" sz="1200" baseline="0" dirty="0" smtClean="0">
                <a:solidFill>
                  <a:schemeClr val="dk1"/>
                </a:solidFill>
                <a:latin typeface="Arial"/>
                <a:ea typeface="Arial"/>
                <a:cs typeface="Arial"/>
                <a:sym typeface="Arial"/>
              </a:rPr>
              <a:t> represent the predicted ordered rating on x axis and the corresponding number of predictions on the y axis for movies belonging to a certain ordered rating. For example on the first graph, for movies with an observed ordered rating of 0, the x axis represents the predicted ordered rating for those movies and the y axis represents the corresponding number of predictions. For movies with observed rating of 0, 2, 3, and 5, the highest count of predicted ratings belonged to the same. Except for ordered ratings of 1 and 4, but they were still hovering around that range. </a:t>
            </a:r>
            <a:endParaRPr sz="1200" dirty="0">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027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Just</a:t>
            </a:r>
            <a:r>
              <a:rPr lang="en-US" sz="1200" baseline="0" dirty="0" smtClean="0">
                <a:solidFill>
                  <a:schemeClr val="dk1"/>
                </a:solidFill>
                <a:latin typeface="Arial"/>
                <a:ea typeface="Arial"/>
                <a:cs typeface="Arial"/>
                <a:sym typeface="Arial"/>
              </a:rPr>
              <a:t> the previous set of graphs combined into one. This is difficult to understand, as in the dataset, the movies are not equally distributed when it comes to ratings.</a:t>
            </a:r>
            <a:endParaRPr sz="1200" dirty="0">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381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661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098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781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95" name="Shape 2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0030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1" name="Shape 30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9143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5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9" name="Shape 9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30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2645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084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65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019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14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34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13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001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1"/>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spcAft>
                <a:spcPts val="0"/>
              </a:spcAft>
              <a:buClr>
                <a:schemeClr val="dk1"/>
              </a:buClr>
              <a:buFont typeface="Calibri"/>
              <a:buNone/>
              <a:defRPr sz="4500" b="0" i="0" u="none" strike="noStrike" cap="none" baseline="0">
                <a:solidFill>
                  <a:schemeClr val="dk1"/>
                </a:solidFill>
                <a:latin typeface="Calibri"/>
                <a:ea typeface="Calibri"/>
                <a:cs typeface="Calibri"/>
                <a:sym typeface="Calibri"/>
                <a:rtl val="0"/>
              </a:defRPr>
            </a:lvl1pPr>
            <a:lvl2pPr marL="0" marR="0" indent="0" algn="l" rtl="0">
              <a:spcBef>
                <a:spcPts val="0"/>
              </a:spcBef>
              <a:defRPr sz="1400" b="0" i="0" u="none" strike="noStrike" cap="none" baseline="0"/>
            </a:lvl2pPr>
            <a:lvl3pPr marL="0" marR="0" indent="0" algn="l" rtl="0">
              <a:spcBef>
                <a:spcPts val="0"/>
              </a:spcBef>
              <a:defRPr sz="1400" b="0" i="0" u="none" strike="noStrike" cap="none" baseline="0"/>
            </a:lvl3pPr>
            <a:lvl4pPr marL="0" marR="0" indent="0" algn="l" rtl="0">
              <a:spcBef>
                <a:spcPts val="0"/>
              </a:spcBef>
              <a:defRPr sz="1400" b="0" i="0" u="none" strike="noStrike" cap="none" baseline="0"/>
            </a:lvl4pPr>
            <a:lvl5pPr marL="0" marR="0" indent="0" algn="l" rtl="0">
              <a:spcBef>
                <a:spcPts val="0"/>
              </a:spcBef>
              <a:defRPr sz="1400" b="0" i="0" u="none" strike="noStrike" cap="none" baseline="0"/>
            </a:lvl5pPr>
            <a:lvl6pPr marL="0" marR="0" indent="0" algn="l" rtl="0">
              <a:spcBef>
                <a:spcPts val="0"/>
              </a:spcBef>
              <a:defRPr sz="1400" b="0" i="0" u="none" strike="noStrike" cap="none" baseline="0"/>
            </a:lvl6pPr>
            <a:lvl7pPr marL="0" marR="0" indent="0" algn="l" rtl="0">
              <a:spcBef>
                <a:spcPts val="0"/>
              </a:spcBef>
              <a:defRPr sz="1400" b="0" i="0" u="none" strike="noStrike" cap="none" baseline="0"/>
            </a:lvl7pPr>
            <a:lvl8pPr marL="0" marR="0" indent="0" algn="l" rtl="0">
              <a:spcBef>
                <a:spcPts val="0"/>
              </a:spcBef>
              <a:defRPr sz="1400" b="0" i="0" u="none" strike="noStrike" cap="none" baseline="0"/>
            </a:lvl8pPr>
            <a:lvl9pPr marL="0" marR="0" indent="0" algn="l" rtl="0">
              <a:spcBef>
                <a:spcPts val="0"/>
              </a:spcBef>
              <a:defRPr sz="1400" b="0" i="0" u="none" strike="noStrike" cap="none" baseline="0"/>
            </a:lvl9pPr>
          </a:lstStyle>
          <a:p>
            <a:endParaRPr/>
          </a:p>
        </p:txBody>
      </p:sp>
      <p:sp>
        <p:nvSpPr>
          <p:cNvPr id="12" name="Shape 12"/>
          <p:cNvSpPr txBox="1">
            <a:spLocks noGrp="1"/>
          </p:cNvSpPr>
          <p:nvPr>
            <p:ph type="subTitle" idx="1"/>
          </p:nvPr>
        </p:nvSpPr>
        <p:spPr>
          <a:xfrm>
            <a:off x="1143000" y="2701527"/>
            <a:ext cx="6858000" cy="1241699"/>
          </a:xfrm>
          <a:prstGeom prst="rect">
            <a:avLst/>
          </a:prstGeom>
          <a:noFill/>
          <a:ln>
            <a:noFill/>
          </a:ln>
        </p:spPr>
        <p:txBody>
          <a:bodyPr lIns="68575" tIns="68575" rIns="68575" bIns="68575" anchor="t" anchorCtr="0"/>
          <a:lstStyle>
            <a:lvl1pPr marL="0" marR="0" indent="0" algn="ctr" rtl="0">
              <a:lnSpc>
                <a:spcPct val="90000"/>
              </a:lnSpc>
              <a:spcBef>
                <a:spcPts val="800"/>
              </a:spcBef>
              <a:spcAft>
                <a:spcPts val="0"/>
              </a:spcAft>
              <a:buClr>
                <a:schemeClr val="dk1"/>
              </a:buClr>
              <a:buFont typeface="Arial"/>
              <a:buNone/>
              <a:defRPr sz="1800" b="0" i="0" u="none" strike="noStrike" cap="none" baseline="0">
                <a:solidFill>
                  <a:schemeClr val="dk1"/>
                </a:solidFill>
                <a:latin typeface="Calibri"/>
                <a:ea typeface="Calibri"/>
                <a:cs typeface="Calibri"/>
                <a:sym typeface="Calibri"/>
                <a:rtl val="0"/>
              </a:defRPr>
            </a:lvl1pPr>
            <a:lvl2pPr marL="342900" marR="0" indent="0" algn="ctr" rtl="0">
              <a:lnSpc>
                <a:spcPct val="90000"/>
              </a:lnSpc>
              <a:spcBef>
                <a:spcPts val="400"/>
              </a:spcBef>
              <a:spcAft>
                <a:spcPts val="0"/>
              </a:spcAft>
              <a:buClr>
                <a:schemeClr val="dk1"/>
              </a:buClr>
              <a:buFont typeface="Arial"/>
              <a:buNone/>
              <a:defRPr sz="1500" b="0" i="0" u="none" strike="noStrike" cap="none" baseline="0">
                <a:solidFill>
                  <a:schemeClr val="dk1"/>
                </a:solidFill>
                <a:latin typeface="Calibri"/>
                <a:ea typeface="Calibri"/>
                <a:cs typeface="Calibri"/>
                <a:sym typeface="Calibri"/>
                <a:rtl val="0"/>
              </a:defRPr>
            </a:lvl2pPr>
            <a:lvl3pPr marL="685800" marR="0" indent="0" algn="ctr" rtl="0">
              <a:lnSpc>
                <a:spcPct val="90000"/>
              </a:lnSpc>
              <a:spcBef>
                <a:spcPts val="400"/>
              </a:spcBef>
              <a:spcAft>
                <a:spcPts val="0"/>
              </a:spcAft>
              <a:buClr>
                <a:schemeClr val="dk1"/>
              </a:buClr>
              <a:buFont typeface="Arial"/>
              <a:buNone/>
              <a:defRPr sz="1400" b="0" i="0" u="none" strike="noStrike" cap="none" baseline="0">
                <a:solidFill>
                  <a:schemeClr val="dk1"/>
                </a:solidFill>
                <a:latin typeface="Calibri"/>
                <a:ea typeface="Calibri"/>
                <a:cs typeface="Calibri"/>
                <a:sym typeface="Calibri"/>
                <a:rtl val="0"/>
              </a:defRPr>
            </a:lvl3pPr>
            <a:lvl4pPr marL="10287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4pPr>
            <a:lvl5pPr marL="13716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5pPr>
            <a:lvl6pPr marL="17145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6pPr>
            <a:lvl7pPr marL="20574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7pPr>
            <a:lvl8pPr marL="24003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8pPr>
            <a:lvl9pPr marL="27432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9pPr>
          </a:lstStyle>
          <a:p>
            <a:endParaRPr/>
          </a:p>
        </p:txBody>
      </p:sp>
      <p:sp>
        <p:nvSpPr>
          <p:cNvPr id="13" name="Shape 1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4" name="Shape 1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5" name="Shape 1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49" y="1467543"/>
            <a:ext cx="4358999" cy="1971599"/>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474" y="-447055"/>
            <a:ext cx="4358999" cy="5800799"/>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7" name="Shape 7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8" name="Shape 7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0" name="Shape 20"/>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1" name="Shape 21"/>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6"/>
            <a:ext cx="7886700" cy="112500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6" name="Shape 26"/>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7" name="Shape 27"/>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3" name="Shape 3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4" name="Shape 3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0" y="1260872"/>
            <a:ext cx="38681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0" y="1878806"/>
            <a:ext cx="38681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2" name="Shape 4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3" name="Shape 4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7" name="Shape 4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8" name="Shape 4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0" y="740568"/>
            <a:ext cx="4628999" cy="3655200"/>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8" name="Shape 5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9" name="Shape 5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0" y="740568"/>
            <a:ext cx="4628999" cy="36552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45833"/>
              <a:buFont typeface="Calibri"/>
              <a:buNone/>
              <a:defRPr sz="24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52380"/>
              <a:buFont typeface="Calibri"/>
              <a:buNone/>
              <a:defRPr sz="21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61111"/>
              <a:buFont typeface="Calibri"/>
              <a:buNone/>
              <a:defRPr sz="18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9pPr>
          </a:lstStyle>
          <a:p>
            <a:endParaRPr/>
          </a:p>
        </p:txBody>
      </p:sp>
      <p:sp>
        <p:nvSpPr>
          <p:cNvPr id="63" name="Shape 63"/>
          <p:cNvSpPr txBox="1">
            <a:spLocks noGrp="1"/>
          </p:cNvSpPr>
          <p:nvPr>
            <p:ph type="body" idx="1"/>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5" name="Shape 6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6" name="Shape 6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99" y="-942430"/>
            <a:ext cx="3263400" cy="78867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1" name="Shape 7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2" name="Shape 7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endParaRPr/>
          </a:p>
        </p:txBody>
      </p:sp>
      <p:sp>
        <p:nvSpPr>
          <p:cNvPr id="6" name="Shape 6"/>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indent="88900" algn="l" rtl="0">
              <a:lnSpc>
                <a:spcPct val="90000"/>
              </a:lnSpc>
              <a:spcBef>
                <a:spcPts val="800"/>
              </a:spcBef>
              <a:spcAft>
                <a:spcPts val="0"/>
              </a:spcAft>
              <a:buClr>
                <a:schemeClr val="dk1"/>
              </a:buClr>
              <a:buSzPct val="52380"/>
              <a:buFont typeface="Arial"/>
              <a:buChar char="•"/>
              <a:defRPr sz="2100" b="0" i="0" u="none" strike="noStrike" cap="none" baseline="0">
                <a:solidFill>
                  <a:schemeClr val="dk1"/>
                </a:solidFill>
                <a:latin typeface="Calibri"/>
                <a:ea typeface="Calibri"/>
                <a:cs typeface="Calibri"/>
                <a:sym typeface="Calibri"/>
                <a:rtl val="0"/>
              </a:defRPr>
            </a:lvl1pPr>
            <a:lvl2pPr marL="520700" marR="0" indent="50800" algn="l" rtl="0">
              <a:lnSpc>
                <a:spcPct val="90000"/>
              </a:lnSpc>
              <a:spcBef>
                <a:spcPts val="400"/>
              </a:spcBef>
              <a:spcAft>
                <a:spcPts val="0"/>
              </a:spcAft>
              <a:buClr>
                <a:schemeClr val="dk1"/>
              </a:buClr>
              <a:buSzPct val="61111"/>
              <a:buFont typeface="Arial"/>
              <a:buChar char="•"/>
              <a:defRPr sz="1800" b="0" i="0" u="none" strike="noStrike" cap="none" baseline="0">
                <a:solidFill>
                  <a:schemeClr val="dk1"/>
                </a:solidFill>
                <a:latin typeface="Calibri"/>
                <a:ea typeface="Calibri"/>
                <a:cs typeface="Calibri"/>
                <a:sym typeface="Calibri"/>
                <a:rtl val="0"/>
              </a:defRPr>
            </a:lvl2pPr>
            <a:lvl3pPr marL="863600" marR="0" indent="12700" algn="l" rtl="0">
              <a:lnSpc>
                <a:spcPct val="90000"/>
              </a:lnSpc>
              <a:spcBef>
                <a:spcPts val="400"/>
              </a:spcBef>
              <a:spcAft>
                <a:spcPts val="0"/>
              </a:spcAft>
              <a:buClr>
                <a:schemeClr val="dk1"/>
              </a:buClr>
              <a:buSzPct val="73333"/>
              <a:buFont typeface="Arial"/>
              <a:buChar char="•"/>
              <a:defRPr sz="1500" b="0" i="0" u="none" strike="noStrike" cap="none" baseline="0">
                <a:solidFill>
                  <a:schemeClr val="dk1"/>
                </a:solidFill>
                <a:latin typeface="Calibri"/>
                <a:ea typeface="Calibri"/>
                <a:cs typeface="Calibri"/>
                <a:sym typeface="Calibri"/>
                <a:rtl val="0"/>
              </a:defRPr>
            </a:lvl3pPr>
            <a:lvl4pPr marL="12065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4pPr>
            <a:lvl5pPr marL="15494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5pPr>
            <a:lvl6pPr marL="18923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6pPr>
            <a:lvl7pPr marL="22352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7pPr>
            <a:lvl8pPr marL="25781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8pPr>
            <a:lvl9pPr marL="29210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9pPr>
          </a:lstStyle>
          <a:p>
            <a:endParaRPr/>
          </a:p>
        </p:txBody>
      </p:sp>
      <p:sp>
        <p:nvSpPr>
          <p:cNvPr id="7" name="Shape 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8" name="Shape 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9" name="Shape 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1"/>
            <a:ext cx="6858000" cy="1790699"/>
          </a:xfrm>
          <a:prstGeom prst="rect">
            <a:avLst/>
          </a:prstGeom>
          <a:solidFill>
            <a:srgbClr val="F2F2F2"/>
          </a:solidFill>
          <a:ln>
            <a:noFill/>
          </a:ln>
        </p:spPr>
        <p:txBody>
          <a:bodyPr lIns="68575" tIns="34275" rIns="68575" bIns="34275" anchor="b" anchorCtr="0">
            <a:noAutofit/>
          </a:bodyPr>
          <a:lstStyle/>
          <a:p>
            <a:pPr marL="0" marR="0" lvl="0" indent="0" algn="ctr" rtl="0">
              <a:lnSpc>
                <a:spcPct val="90000"/>
              </a:lnSpc>
              <a:spcBef>
                <a:spcPts val="0"/>
              </a:spcBef>
              <a:spcAft>
                <a:spcPts val="0"/>
              </a:spcAft>
              <a:buClr>
                <a:srgbClr val="7F7F7F"/>
              </a:buClr>
              <a:buSzPct val="25000"/>
              <a:buFont typeface="Times New Roman"/>
              <a:buNone/>
            </a:pPr>
            <a:r>
              <a:rPr lang="en" sz="4500" b="0" i="0" u="sng" strike="noStrike" cap="none" baseline="0">
                <a:solidFill>
                  <a:srgbClr val="7F7F7F"/>
                </a:solidFill>
                <a:latin typeface="Consolas"/>
                <a:ea typeface="Consolas"/>
                <a:cs typeface="Consolas"/>
                <a:sym typeface="Consolas"/>
              </a:rPr>
              <a:t>F</a:t>
            </a:r>
            <a:r>
              <a:rPr lang="en" sz="4500" b="0" i="0" u="none" strike="noStrike" cap="none" baseline="0">
                <a:solidFill>
                  <a:srgbClr val="7F7F7F"/>
                </a:solidFill>
                <a:latin typeface="Consolas"/>
                <a:ea typeface="Consolas"/>
                <a:cs typeface="Consolas"/>
                <a:sym typeface="Consolas"/>
              </a:rPr>
              <a:t>ilm </a:t>
            </a:r>
            <a:r>
              <a:rPr lang="en" sz="4500" b="0" i="0" u="sng" strike="noStrike" cap="none" baseline="0">
                <a:solidFill>
                  <a:srgbClr val="7F7F7F"/>
                </a:solidFill>
                <a:latin typeface="Consolas"/>
                <a:ea typeface="Consolas"/>
                <a:cs typeface="Consolas"/>
                <a:sym typeface="Consolas"/>
              </a:rPr>
              <a:t>A</a:t>
            </a:r>
            <a:r>
              <a:rPr lang="en" sz="4500" b="0" i="0" u="none" strike="noStrike" cap="none" baseline="0">
                <a:solidFill>
                  <a:srgbClr val="7F7F7F"/>
                </a:solidFill>
                <a:latin typeface="Consolas"/>
                <a:ea typeface="Consolas"/>
                <a:cs typeface="Consolas"/>
                <a:sym typeface="Consolas"/>
              </a:rPr>
              <a:t>nalytics</a:t>
            </a:r>
            <a:r>
              <a:rPr lang="en" sz="4500" b="0" i="0" u="none" strike="noStrike" cap="none" baseline="0">
                <a:solidFill>
                  <a:srgbClr val="000000"/>
                </a:solidFill>
                <a:latin typeface="Consolas"/>
                <a:ea typeface="Consolas"/>
                <a:cs typeface="Consolas"/>
                <a:sym typeface="Consolas"/>
              </a:rPr>
              <a:t>|</a:t>
            </a:r>
          </a:p>
        </p:txBody>
      </p:sp>
      <p:sp>
        <p:nvSpPr>
          <p:cNvPr id="84" name="Shape 84"/>
          <p:cNvSpPr txBox="1">
            <a:spLocks noGrp="1"/>
          </p:cNvSpPr>
          <p:nvPr>
            <p:ph type="subTitle" idx="1"/>
          </p:nvPr>
        </p:nvSpPr>
        <p:spPr>
          <a:xfrm>
            <a:off x="1143000" y="2701527"/>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7F7F7F"/>
              </a:buClr>
              <a:buSzPct val="25000"/>
              <a:buFont typeface="Arial"/>
              <a:buNone/>
            </a:pPr>
            <a:r>
              <a:rPr lang="en" sz="1800" b="0" i="0" u="none" strike="noStrike" cap="none" baseline="0">
                <a:solidFill>
                  <a:srgbClr val="7F7F7F"/>
                </a:solidFill>
                <a:latin typeface="Questrial"/>
                <a:ea typeface="Questrial"/>
                <a:cs typeface="Questrial"/>
                <a:sym typeface="Questrial"/>
              </a:rPr>
              <a:t>D A T A   D A W G S</a:t>
            </a:r>
          </a:p>
          <a:p>
            <a:pPr marL="0" marR="0" lvl="0" indent="0" algn="ctr" rtl="0">
              <a:lnSpc>
                <a:spcPct val="90000"/>
              </a:lnSpc>
              <a:spcBef>
                <a:spcPts val="800"/>
              </a:spcBef>
              <a:spcAft>
                <a:spcPts val="0"/>
              </a:spcAft>
              <a:buClr>
                <a:srgbClr val="7F7F7F"/>
              </a:buClr>
              <a:buSzPct val="25000"/>
              <a:buFont typeface="Arial"/>
              <a:buNone/>
            </a:pPr>
            <a:r>
              <a:rPr lang="en" sz="1400" b="0" i="0" u="none" strike="noStrike" cap="none" baseline="0">
                <a:solidFill>
                  <a:srgbClr val="7F7F7F"/>
                </a:solidFill>
                <a:latin typeface="Questrial"/>
                <a:ea typeface="Questrial"/>
                <a:cs typeface="Questrial"/>
                <a:sym typeface="Questrial"/>
              </a:rPr>
              <a:t>Siddhant Sutar, Dalton Childers, Neil Matin, Abhimanyu Tomar</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8" name="Shape 13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As such, before proceeding to “apply” machine learning, we need to </a:t>
            </a:r>
            <a:r>
              <a:rPr lang="en" sz="2000" b="0" i="0" u="none" strike="noStrike" cap="none" baseline="0">
                <a:solidFill>
                  <a:srgbClr val="7F7F7F"/>
                </a:solidFill>
                <a:latin typeface="Questrial"/>
                <a:ea typeface="Questrial"/>
                <a:cs typeface="Questrial"/>
                <a:sym typeface="Questrial"/>
              </a:rPr>
              <a:t>create feature vectors for the independent variables</a:t>
            </a:r>
            <a:r>
              <a:rPr lang="en" sz="2000">
                <a:solidFill>
                  <a:srgbClr val="7F7F7F"/>
                </a:solidFill>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genre(s), director(s), actor(s), and plot keyword(s). </a:t>
            </a:r>
          </a:p>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a:t>
            </a:r>
            <a:r>
              <a:rPr lang="en" sz="2000" b="0" i="0" u="none" strike="noStrike" cap="none" baseline="0">
                <a:solidFill>
                  <a:srgbClr val="7F7F7F"/>
                </a:solidFill>
                <a:latin typeface="Questrial"/>
                <a:ea typeface="Questrial"/>
                <a:cs typeface="Questrial"/>
                <a:sym typeface="Questrial"/>
              </a:rPr>
              <a:t> typical feature vector for actors would be a </a:t>
            </a:r>
            <a:r>
              <a:rPr lang="en" sz="2000">
                <a:solidFill>
                  <a:srgbClr val="7F7F7F"/>
                </a:solidFill>
                <a:latin typeface="Questrial"/>
                <a:ea typeface="Questrial"/>
                <a:cs typeface="Questrial"/>
                <a:sym typeface="Questrial"/>
              </a:rPr>
              <a:t>sparse matrix </a:t>
            </a:r>
            <a:r>
              <a:rPr lang="en" sz="2000" b="0" i="0" u="none" strike="noStrike" cap="none" baseline="0">
                <a:solidFill>
                  <a:srgbClr val="7F7F7F"/>
                </a:solidFill>
                <a:latin typeface="Questrial"/>
                <a:ea typeface="Questrial"/>
                <a:cs typeface="Questrial"/>
                <a:sym typeface="Questrial"/>
              </a:rPr>
              <a:t>that would have movie IDs as rows and list of actors (from the movies in the dataset) as columns (dummy variables). If a specific actor was present in a specific movie, their intersection would have value 1; 0 otherwise.</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 handle memory efficiently and to take advantage of the sparse structure of these matrices, we are storing them in Compressed Row Storage (CSR) format.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44" name="Shape 14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Our data is supervised; each movie in the data has its own rating. Thus, each movie is labeled. The obvious approach was to proceed with supervised learning.</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Supervised learning is further subdivided into two categories, where the dependent variable can be either continuous or categorical.</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Continuous supervised learning deals with regression analysis while categorical supervised learning deals with statistical classification that can be later further incorporated into a regression model.</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50" name="Shape 1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our project, we have particularly delved into understanding about both the approaches to learn about the predictive improvements.  The following are the two machine learning algorithms that were used:</a:t>
            </a:r>
          </a:p>
          <a:p>
            <a:pPr marL="0" lvl="0" indent="0" rtl="0">
              <a:spcBef>
                <a:spcPts val="0"/>
              </a:spcBef>
              <a:buNone/>
            </a:pPr>
            <a:endParaRPr sz="2000">
              <a:solidFill>
                <a:srgbClr val="7F7F7F"/>
              </a:solidFill>
              <a:latin typeface="Questrial"/>
              <a:ea typeface="Questrial"/>
              <a:cs typeface="Questrial"/>
              <a:sym typeface="Questrial"/>
            </a:endParaRP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Multiple linear regression (linear regression)</a:t>
            </a: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Ordered logistic regression (classified non-linear regression)</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INEAR REGRESSION</a:t>
            </a:r>
            <a:r>
              <a:rPr lang="en">
                <a:solidFill>
                  <a:srgbClr val="000000"/>
                </a:solidFill>
                <a:latin typeface="Consolas"/>
                <a:ea typeface="Consolas"/>
                <a:cs typeface="Consolas"/>
                <a:sym typeface="Consolas"/>
              </a:rPr>
              <a:t>|</a:t>
            </a:r>
          </a:p>
        </p:txBody>
      </p:sp>
      <p:sp>
        <p:nvSpPr>
          <p:cNvPr id="156" name="Shape 15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1600" b="1" dirty="0">
                <a:solidFill>
                  <a:srgbClr val="7F7F7F"/>
                </a:solidFill>
                <a:latin typeface="Questrial"/>
                <a:ea typeface="Questrial"/>
                <a:cs typeface="Questrial"/>
                <a:sym typeface="Questrial"/>
              </a:rPr>
              <a:t>Simple linear regression</a:t>
            </a:r>
            <a:r>
              <a:rPr lang="en" sz="1600" dirty="0">
                <a:solidFill>
                  <a:srgbClr val="7F7F7F"/>
                </a:solidFill>
                <a:latin typeface="Questrial"/>
                <a:ea typeface="Questrial"/>
                <a:cs typeface="Questrial"/>
                <a:sym typeface="Questrial"/>
              </a:rPr>
              <a:t> is an approach for predicting a quantitative response using a single feature (or "predictor" or "input variable"). It takes the following form:</a:t>
            </a: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What does each term represent?</a:t>
            </a:r>
          </a:p>
          <a:p>
            <a:pPr marL="177800" marR="0" lvl="0" indent="-3810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y</a:t>
            </a:r>
            <a:r>
              <a:rPr lang="en" sz="1600" dirty="0">
                <a:solidFill>
                  <a:srgbClr val="7F7F7F"/>
                </a:solidFill>
                <a:latin typeface="Questrial"/>
                <a:ea typeface="Questrial"/>
                <a:cs typeface="Questrial"/>
                <a:sym typeface="Questrial"/>
              </a:rPr>
              <a:t> is the response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x</a:t>
            </a:r>
            <a:r>
              <a:rPr lang="en" sz="1600" dirty="0">
                <a:solidFill>
                  <a:srgbClr val="7F7F7F"/>
                </a:solidFill>
                <a:latin typeface="Questrial"/>
                <a:ea typeface="Questrial"/>
                <a:cs typeface="Questrial"/>
                <a:sym typeface="Questrial"/>
              </a:rPr>
              <a:t> is the feature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is the intercept</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is the coefficient for </a:t>
            </a:r>
            <a:r>
              <a:rPr lang="en" sz="1600" i="1" dirty="0">
                <a:solidFill>
                  <a:srgbClr val="7F7F7F"/>
                </a:solidFill>
                <a:latin typeface="Times New Roman"/>
                <a:ea typeface="Times New Roman"/>
                <a:cs typeface="Times New Roman"/>
                <a:sym typeface="Times New Roman"/>
              </a:rPr>
              <a:t>x</a:t>
            </a:r>
          </a:p>
          <a:p>
            <a:pPr marL="0" marR="0" lvl="0" indent="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Together, </a:t>
            </a: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and </a:t>
            </a: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are called the model coefficients. To create our model, you must "learn" the values of these coefficients. And once </a:t>
            </a:r>
            <a:r>
              <a:rPr lang="en" sz="1600" dirty="0" smtClean="0">
                <a:solidFill>
                  <a:srgbClr val="7F7F7F"/>
                </a:solidFill>
                <a:latin typeface="Questrial"/>
                <a:ea typeface="Questrial"/>
                <a:cs typeface="Questrial"/>
                <a:sym typeface="Questrial"/>
              </a:rPr>
              <a:t>we have </a:t>
            </a:r>
            <a:r>
              <a:rPr lang="en" sz="1600" dirty="0">
                <a:solidFill>
                  <a:srgbClr val="7F7F7F"/>
                </a:solidFill>
                <a:latin typeface="Questrial"/>
                <a:ea typeface="Questrial"/>
                <a:cs typeface="Questrial"/>
                <a:sym typeface="Questrial"/>
              </a:rPr>
              <a:t>learned these coefficients, we can use the model to predict the iMDB movie ratings.</a:t>
            </a:r>
          </a:p>
          <a:p>
            <a:pPr marL="177800" marR="0" lvl="0" indent="-38100" algn="l" rtl="0">
              <a:lnSpc>
                <a:spcPct val="90000"/>
              </a:lnSpc>
              <a:spcBef>
                <a:spcPts val="0"/>
              </a:spcBef>
              <a:spcAft>
                <a:spcPts val="0"/>
              </a:spcAft>
              <a:buClr>
                <a:srgbClr val="7F7F7F"/>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600" b="0" i="0" u="none" strike="noStrike" cap="none" baseline="0" dirty="0">
              <a:solidFill>
                <a:srgbClr val="7F7F7F"/>
              </a:solidFill>
              <a:latin typeface="Questrial"/>
              <a:ea typeface="Questrial"/>
              <a:cs typeface="Questrial"/>
              <a:sym typeface="Questrial"/>
            </a:endParaRPr>
          </a:p>
        </p:txBody>
      </p:sp>
      <p:pic>
        <p:nvPicPr>
          <p:cNvPr id="157" name="Shape 157"/>
          <p:cNvPicPr preferRelativeResize="0"/>
          <p:nvPr/>
        </p:nvPicPr>
        <p:blipFill rotWithShape="1">
          <a:blip r:embed="rId3">
            <a:alphaModFix/>
          </a:blip>
          <a:srcRect r="48301"/>
          <a:stretch/>
        </p:blipFill>
        <p:spPr>
          <a:xfrm>
            <a:off x="4002300" y="1972962"/>
            <a:ext cx="1139399" cy="407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a:t>
            </a:r>
            <a:r>
              <a:rPr lang="en">
                <a:solidFill>
                  <a:srgbClr val="000000"/>
                </a:solidFill>
                <a:latin typeface="Consolas"/>
                <a:ea typeface="Consolas"/>
                <a:cs typeface="Consolas"/>
                <a:sym typeface="Consolas"/>
              </a:rPr>
              <a:t>|</a:t>
            </a:r>
          </a:p>
        </p:txBody>
      </p:sp>
      <p:sp>
        <p:nvSpPr>
          <p:cNvPr id="163"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Clr>
                <a:schemeClr val="dk1"/>
              </a:buClr>
              <a:buSzPct val="40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Simple linear regression can easily be extended to include multiple features. This is called </a:t>
            </a:r>
            <a:r>
              <a:rPr lang="en" sz="2000" b="1" dirty="0">
                <a:solidFill>
                  <a:srgbClr val="7F7F7F"/>
                </a:solidFill>
                <a:latin typeface="Questrial"/>
                <a:ea typeface="Questrial"/>
                <a:cs typeface="Questrial"/>
                <a:sym typeface="Questrial"/>
              </a:rPr>
              <a:t>multiple linear regression</a:t>
            </a:r>
            <a:r>
              <a:rPr lang="en" sz="2000" dirty="0">
                <a:solidFill>
                  <a:srgbClr val="7F7F7F"/>
                </a:solidFill>
                <a:latin typeface="Questrial"/>
                <a:ea typeface="Questrial"/>
                <a:cs typeface="Questrial"/>
                <a:sym typeface="Questrial"/>
              </a:rPr>
              <a:t>:</a:t>
            </a: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
        <p:nvSpPr>
          <p:cNvPr id="5" name="Shape 169"/>
          <p:cNvSpPr txBox="1">
            <a:spLocks/>
          </p:cNvSpPr>
          <p:nvPr/>
        </p:nvSpPr>
        <p:spPr>
          <a:xfrm>
            <a:off x="628639" y="292892"/>
            <a:ext cx="7886700" cy="994200"/>
          </a:xfrm>
          <a:prstGeom prst="rect">
            <a:avLst/>
          </a:prstGeom>
          <a:noFill/>
          <a:ln>
            <a:noFill/>
          </a:ln>
        </p:spPr>
        <p:txBody>
          <a:bodyPr lIns="68575" tIns="34275" rIns="68575" bIns="34275"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pPr>
              <a:buClr>
                <a:srgbClr val="7F7F7F"/>
              </a:buClr>
              <a:buSzPct val="25000"/>
              <a:buFont typeface="Times New Roman"/>
              <a:buNone/>
            </a:pPr>
            <a:r>
              <a:rPr lang="en" u="sng" dirty="0" smtClean="0">
                <a:solidFill>
                  <a:srgbClr val="7F7F7F"/>
                </a:solidFill>
                <a:latin typeface="Consolas"/>
                <a:ea typeface="Consolas"/>
                <a:cs typeface="Consolas"/>
                <a:sym typeface="Consolas"/>
              </a:rPr>
              <a:t>E</a:t>
            </a:r>
            <a:r>
              <a:rPr lang="en" dirty="0" smtClean="0">
                <a:solidFill>
                  <a:srgbClr val="7F7F7F"/>
                </a:solidFill>
                <a:latin typeface="Consolas"/>
                <a:ea typeface="Consolas"/>
                <a:cs typeface="Consolas"/>
                <a:sym typeface="Consolas"/>
              </a:rPr>
              <a:t>STIMATING MODEL COEFFICIENTS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
        <p:nvSpPr>
          <p:cNvPr id="8"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spcBef>
                <a:spcPts val="0"/>
              </a:spcBef>
              <a:buSzPct val="40000"/>
              <a:buNone/>
            </a:pPr>
            <a:r>
              <a:rPr lang="en" sz="2000" dirty="0" smtClean="0">
                <a:latin typeface="Questrial"/>
                <a:ea typeface="Questrial"/>
                <a:cs typeface="Questrial"/>
                <a:sym typeface="Questrial"/>
              </a:rPr>
              <a:t>‣ </a:t>
            </a:r>
            <a:r>
              <a:rPr lang="en-US" sz="2000" dirty="0">
                <a:solidFill>
                  <a:srgbClr val="7F7F7F"/>
                </a:solidFill>
                <a:latin typeface="Times New Roman" panose="02020603050405020304" pitchFamily="18" charset="0"/>
                <a:cs typeface="Times New Roman" panose="02020603050405020304" pitchFamily="18" charset="0"/>
              </a:rPr>
              <a:t>D = (d</a:t>
            </a:r>
            <a:r>
              <a:rPr lang="en-US" sz="2000" baseline="-25000" dirty="0">
                <a:solidFill>
                  <a:srgbClr val="7F7F7F"/>
                </a:solidFill>
                <a:latin typeface="Times New Roman" panose="02020603050405020304" pitchFamily="18" charset="0"/>
                <a:cs typeface="Times New Roman" panose="02020603050405020304" pitchFamily="18" charset="0"/>
              </a:rPr>
              <a:t>1</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3</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4</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5</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6</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7</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8</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9</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 </a:t>
            </a:r>
            <a:r>
              <a:rPr lang="en-US" sz="2000" baseline="30000" dirty="0" smtClean="0">
                <a:solidFill>
                  <a:srgbClr val="7F7F7F"/>
                </a:solidFill>
                <a:latin typeface="Times New Roman" panose="02020603050405020304" pitchFamily="18" charset="0"/>
                <a:cs typeface="Times New Roman" panose="02020603050405020304" pitchFamily="18" charset="0"/>
              </a:rPr>
              <a:t>2</a:t>
            </a:r>
          </a:p>
          <a:p>
            <a:pPr marL="0" indent="0">
              <a:spcBef>
                <a:spcPts val="0"/>
              </a:spcBef>
              <a:buSzPct val="40000"/>
              <a:buNone/>
            </a:pPr>
            <a:r>
              <a:rPr lang="en-US" sz="2000" dirty="0" smtClean="0">
                <a:latin typeface="Questrial"/>
                <a:ea typeface="Questrial"/>
                <a:cs typeface="Questrial"/>
                <a:sym typeface="Questrial"/>
              </a:rPr>
              <a:t>‣ </a:t>
            </a:r>
            <a:r>
              <a:rPr lang="en-US" sz="2000" dirty="0" smtClean="0">
                <a:solidFill>
                  <a:srgbClr val="7F7F7F"/>
                </a:solidFill>
                <a:latin typeface="Questrial" panose="02000000000000000000" pitchFamily="50" charset="0"/>
                <a:ea typeface="Questrial"/>
                <a:cs typeface="Times New Roman" panose="02020603050405020304" pitchFamily="18" charset="0"/>
              </a:rPr>
              <a:t>Minimize D!</a:t>
            </a: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9" name="Shape 170"/>
          <p:cNvPicPr preferRelativeResize="0"/>
          <p:nvPr/>
        </p:nvPicPr>
        <p:blipFill rotWithShape="1">
          <a:blip r:embed="rId4">
            <a:alphaModFix/>
          </a:blip>
          <a:srcRect l="13167" t="22713" r="52050" b="35748"/>
          <a:stretch/>
        </p:blipFill>
        <p:spPr>
          <a:xfrm>
            <a:off x="2811467" y="2183278"/>
            <a:ext cx="3521044" cy="2414957"/>
          </a:xfrm>
          <a:prstGeom prst="rect">
            <a:avLst/>
          </a:prstGeom>
          <a:noFill/>
          <a:ln>
            <a:noFill/>
          </a:ln>
        </p:spPr>
      </p:pic>
    </p:spTree>
    <p:extLst>
      <p:ext uri="{BB962C8B-B14F-4D97-AF65-F5344CB8AC3E}">
        <p14:creationId xmlns:p14="http://schemas.microsoft.com/office/powerpoint/2010/main" val="287874793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T</a:t>
            </a:r>
            <a:r>
              <a:rPr lang="en" dirty="0" smtClean="0">
                <a:solidFill>
                  <a:srgbClr val="7F7F7F"/>
                </a:solidFill>
                <a:latin typeface="Consolas"/>
                <a:ea typeface="Consolas"/>
                <a:cs typeface="Consolas"/>
                <a:sym typeface="Consolas"/>
              </a:rPr>
              <a:t>RENDS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54449320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pic>
        <p:nvPicPr>
          <p:cNvPr id="176" name="Shape 176"/>
          <p:cNvPicPr preferRelativeResize="0">
            <a:picLocks noChangeAspect="1"/>
          </p:cNvPicPr>
          <p:nvPr/>
        </p:nvPicPr>
        <p:blipFill>
          <a:blip r:embed="rId3">
            <a:alphaModFix/>
          </a:blip>
          <a:stretch>
            <a:fillRect/>
          </a:stretch>
        </p:blipFill>
        <p:spPr>
          <a:xfrm>
            <a:off x="812615" y="116586"/>
            <a:ext cx="7518770"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891476" y="116937"/>
            <a:ext cx="7361048" cy="49096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pic>
        <p:nvPicPr>
          <p:cNvPr id="188" name="Shape 188"/>
          <p:cNvPicPr preferRelativeResize="0">
            <a:picLocks noChangeAspect="1"/>
          </p:cNvPicPr>
          <p:nvPr/>
        </p:nvPicPr>
        <p:blipFill>
          <a:blip r:embed="rId3">
            <a:alphaModFix/>
          </a:blip>
          <a:stretch>
            <a:fillRect/>
          </a:stretch>
        </p:blipFill>
        <p:spPr>
          <a:xfrm>
            <a:off x="812647" y="116586"/>
            <a:ext cx="751870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NTRODUCTION</a:t>
            </a:r>
            <a:r>
              <a:rPr lang="en">
                <a:solidFill>
                  <a:srgbClr val="000000"/>
                </a:solidFill>
                <a:latin typeface="Consolas"/>
                <a:ea typeface="Consolas"/>
                <a:cs typeface="Consolas"/>
                <a:sym typeface="Consolas"/>
              </a:rPr>
              <a:t>|</a:t>
            </a:r>
          </a:p>
        </p:txBody>
      </p:sp>
      <p:sp>
        <p:nvSpPr>
          <p:cNvPr id="90" name="Shape 9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Every year, hundreds of movies are made in USA, with billions of dollars spent in their making and they also gross a huge amount of money.</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The Internet Movie Database (IMDb) is an online database that has a weighted mean-rating system for rating movies on a 10-point scale.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For production houses, having a system that could give them possible ratings for a movie based on actor(s), director(s), genre(s), etc. could be of huge value to analyze the cost-benefit of investing in a movie.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Film Analytics, is a project aimed at predicting IMDb movie ratings based on features like actor(s), director(s), genre(s), and plot keyword(s). </a:t>
            </a:r>
          </a:p>
          <a:p>
            <a:pPr marL="0" marR="0" lvl="0" indent="0" algn="l" rtl="0">
              <a:lnSpc>
                <a:spcPct val="90000"/>
              </a:lnSpc>
              <a:spcBef>
                <a:spcPts val="800"/>
              </a:spcBef>
              <a:spcAft>
                <a:spcPts val="0"/>
              </a:spcAft>
              <a:buClr>
                <a:schemeClr val="dk1"/>
              </a:buClr>
              <a:buFont typeface="Arial"/>
              <a:buNone/>
            </a:pPr>
            <a:endParaRPr sz="19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
        <p:cNvGrpSpPr/>
        <p:nvPr/>
      </p:nvGrpSpPr>
      <p:grpSpPr>
        <a:xfrm>
          <a:off x="0" y="0"/>
          <a:ext cx="0" cy="0"/>
          <a:chOff x="0" y="0"/>
          <a:chExt cx="0" cy="0"/>
        </a:xfrm>
      </p:grpSpPr>
      <p:pic>
        <p:nvPicPr>
          <p:cNvPr id="194" name="Shape 194"/>
          <p:cNvPicPr preferRelativeResize="0">
            <a:picLocks noChangeAspect="1"/>
          </p:cNvPicPr>
          <p:nvPr/>
        </p:nvPicPr>
        <p:blipFill>
          <a:blip r:embed="rId3">
            <a:alphaModFix/>
          </a:blip>
          <a:stretch>
            <a:fillRect/>
          </a:stretch>
        </p:blipFill>
        <p:spPr>
          <a:xfrm>
            <a:off x="894371" y="116586"/>
            <a:ext cx="7355259"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pic>
        <p:nvPicPr>
          <p:cNvPr id="200" name="Shape 200"/>
          <p:cNvPicPr preferRelativeResize="0">
            <a:picLocks noChangeAspect="1"/>
          </p:cNvPicPr>
          <p:nvPr/>
        </p:nvPicPr>
        <p:blipFill>
          <a:blip r:embed="rId3">
            <a:alphaModFix/>
          </a:blip>
          <a:stretch>
            <a:fillRect/>
          </a:stretch>
        </p:blipFill>
        <p:spPr>
          <a:xfrm>
            <a:off x="894362" y="116586"/>
            <a:ext cx="735527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 MODEL</a:t>
            </a:r>
            <a:r>
              <a:rPr lang="en">
                <a:solidFill>
                  <a:srgbClr val="000000"/>
                </a:solidFill>
                <a:latin typeface="Consolas"/>
                <a:ea typeface="Consolas"/>
                <a:cs typeface="Consolas"/>
                <a:sym typeface="Consolas"/>
              </a:rPr>
              <a:t>|</a:t>
            </a:r>
          </a:p>
        </p:txBody>
      </p:sp>
      <p:sp>
        <p:nvSpPr>
          <p:cNvPr id="206" name="Shape 20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The independent variables would be the specified actor(s), director(s), genre(s), and plot keyword(s) with their feature values (</a:t>
            </a:r>
            <a:r>
              <a:rPr lang="en" sz="2000" i="1">
                <a:solidFill>
                  <a:srgbClr val="7F7F7F"/>
                </a:solidFill>
                <a:latin typeface="Times New Roman"/>
                <a:ea typeface="Times New Roman"/>
                <a:cs typeface="Times New Roman"/>
                <a:sym typeface="Times New Roman"/>
              </a:rPr>
              <a:t>x</a:t>
            </a:r>
            <a:r>
              <a:rPr lang="en" sz="2000" i="1" baseline="-25000">
                <a:solidFill>
                  <a:srgbClr val="7F7F7F"/>
                </a:solidFill>
                <a:latin typeface="Times New Roman"/>
                <a:ea typeface="Times New Roman"/>
                <a:cs typeface="Times New Roman"/>
                <a:sym typeface="Times New Roman"/>
              </a:rPr>
              <a:t>n</a:t>
            </a:r>
            <a:r>
              <a:rPr lang="en" sz="2000">
                <a:solidFill>
                  <a:srgbClr val="7F7F7F"/>
                </a:solidFill>
                <a:latin typeface="Questrial"/>
                <a:ea typeface="Questrial"/>
                <a:cs typeface="Questrial"/>
                <a:sym typeface="Questrial"/>
              </a:rPr>
              <a:t>) equal to 1. </a:t>
            </a:r>
          </a:p>
          <a:p>
            <a:pPr marL="0" marR="0" lvl="0" indent="0" algn="l" rtl="0">
              <a:lnSpc>
                <a:spcPct val="90000"/>
              </a:lnSpc>
              <a:spcBef>
                <a:spcPts val="0"/>
              </a:spcBef>
              <a:spcAft>
                <a:spcPts val="0"/>
              </a:spcAft>
              <a:buClr>
                <a:srgbClr val="7F7F7F"/>
              </a:buClr>
              <a:buSzPct val="25000"/>
              <a:buFont typeface="Arial"/>
              <a:buNone/>
            </a:pPr>
            <a:r>
              <a:rPr lang="en" sz="2000">
                <a:latin typeface="Questrial"/>
                <a:ea typeface="Questrial"/>
                <a:cs typeface="Questrial"/>
                <a:sym typeface="Questrial"/>
              </a:rPr>
              <a:t>‣ </a:t>
            </a:r>
            <a:r>
              <a:rPr lang="en">
                <a:solidFill>
                  <a:srgbClr val="7F7F7F"/>
                </a:solidFill>
                <a:latin typeface="Questrial"/>
                <a:ea typeface="Questrial"/>
                <a:cs typeface="Questrial"/>
                <a:sym typeface="Questrial"/>
              </a:rPr>
              <a:t>Cross-validation: for our analysis, we are using a 70-30 training-test split. </a:t>
            </a:r>
            <a:r>
              <a:rPr lang="en" sz="2100" b="0" i="0" u="none" strike="noStrike" cap="none" baseline="0">
                <a:solidFill>
                  <a:srgbClr val="7F7F7F"/>
                </a:solidFill>
                <a:latin typeface="Questrial"/>
                <a:ea typeface="Questrial"/>
                <a:cs typeface="Questrial"/>
                <a:sym typeface="Questrial"/>
              </a:rPr>
              <a:t>	</a:t>
            </a:r>
          </a:p>
          <a:p>
            <a:pPr marL="177800" marR="0" lvl="0" indent="-38100" algn="l" rtl="0">
              <a:lnSpc>
                <a:spcPct val="90000"/>
              </a:lnSpc>
              <a:spcBef>
                <a:spcPts val="0"/>
              </a:spcBef>
              <a:spcAft>
                <a:spcPts val="0"/>
              </a:spcAft>
              <a:buClr>
                <a:srgbClr val="7F7F7F"/>
              </a:buClr>
              <a:buFont typeface="Arial"/>
              <a:buNone/>
            </a:pPr>
            <a:endParaRPr sz="21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r>
              <a:rPr lang="en">
                <a:solidFill>
                  <a:srgbClr val="7F7F7F"/>
                </a:solidFill>
                <a:latin typeface="Consolas"/>
                <a:ea typeface="Consolas"/>
                <a:cs typeface="Consolas"/>
                <a:sym typeface="Consolas"/>
              </a:rPr>
              <a:t> </a:t>
            </a:r>
          </a:p>
        </p:txBody>
      </p:sp>
      <p:sp>
        <p:nvSpPr>
          <p:cNvPr id="212" name="Shape 21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pic>
        <p:nvPicPr>
          <p:cNvPr id="213" name="Shape 213"/>
          <p:cNvPicPr preferRelativeResize="0"/>
          <p:nvPr/>
        </p:nvPicPr>
        <p:blipFill>
          <a:blip r:embed="rId3">
            <a:alphaModFix/>
          </a:blip>
          <a:stretch>
            <a:fillRect/>
          </a:stretch>
        </p:blipFill>
        <p:spPr>
          <a:xfrm>
            <a:off x="1683842" y="1153749"/>
            <a:ext cx="5776316"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O</a:t>
            </a:r>
            <a:r>
              <a:rPr lang="en" sz="3300" b="0" i="0" u="none" strike="noStrike" cap="none" baseline="0">
                <a:solidFill>
                  <a:srgbClr val="7F7F7F"/>
                </a:solidFill>
                <a:latin typeface="Consolas"/>
                <a:ea typeface="Consolas"/>
                <a:cs typeface="Consolas"/>
                <a:sym typeface="Consolas"/>
              </a:rPr>
              <a:t>BSERVATIONS</a:t>
            </a:r>
            <a:r>
              <a:rPr lang="en" sz="3300" b="0" i="0" u="none" strike="noStrike" cap="none" baseline="0">
                <a:solidFill>
                  <a:srgbClr val="000000"/>
                </a:solidFill>
                <a:latin typeface="Consolas"/>
                <a:ea typeface="Consolas"/>
                <a:cs typeface="Consolas"/>
                <a:sym typeface="Consolas"/>
              </a:rPr>
              <a:t>|</a:t>
            </a:r>
          </a:p>
        </p:txBody>
      </p:sp>
      <p:sp>
        <p:nvSpPr>
          <p:cNvPr id="219" name="Shape 219"/>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Scatter points </a:t>
            </a:r>
            <a:r>
              <a:rPr lang="en" sz="2000" b="0" i="0" u="none" strike="noStrike" cap="none" baseline="0" dirty="0" smtClean="0">
                <a:solidFill>
                  <a:srgbClr val="7F7F7F"/>
                </a:solidFill>
                <a:latin typeface="Questrial"/>
                <a:ea typeface="Questrial"/>
                <a:cs typeface="Questrial"/>
                <a:sym typeface="Questrial"/>
              </a:rPr>
              <a:t>lying </a:t>
            </a:r>
            <a:r>
              <a:rPr lang="en" sz="2000" b="0" i="0" u="none" strike="noStrike" cap="none" baseline="0" dirty="0">
                <a:solidFill>
                  <a:srgbClr val="7F7F7F"/>
                </a:solidFill>
                <a:latin typeface="Questrial"/>
                <a:ea typeface="Questrial"/>
                <a:cs typeface="Questrial"/>
                <a:sym typeface="Questrial"/>
              </a:rPr>
              <a:t>around the </a:t>
            </a:r>
            <a:r>
              <a:rPr lang="en" sz="2000" b="1" i="0" u="none" strike="noStrike" cap="none" baseline="0" dirty="0">
                <a:solidFill>
                  <a:srgbClr val="7F7F7F"/>
                </a:solidFill>
                <a:latin typeface="Questrial"/>
                <a:ea typeface="Questrial"/>
                <a:cs typeface="Questrial"/>
                <a:sym typeface="Questrial"/>
              </a:rPr>
              <a:t>line of best-fit</a:t>
            </a:r>
            <a:r>
              <a:rPr lang="en" sz="2000" b="0" i="0" u="none" strike="noStrike" cap="none" baseline="0" dirty="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black</a:t>
            </a:r>
            <a:r>
              <a:rPr lang="en" sz="2000" b="0" i="0" u="none" strike="noStrike" cap="none" baseline="0" dirty="0">
                <a:solidFill>
                  <a:srgbClr val="7F7F7F"/>
                </a:solidFill>
                <a:latin typeface="Questrial"/>
                <a:ea typeface="Questrial"/>
                <a:cs typeface="Questrial"/>
                <a:sym typeface="Questrial"/>
              </a:rPr>
              <a:t> line), indicating a correlation between the </a:t>
            </a:r>
            <a:r>
              <a:rPr lang="en" sz="2000" dirty="0">
                <a:solidFill>
                  <a:srgbClr val="7F7F7F"/>
                </a:solidFill>
                <a:latin typeface="Questrial"/>
                <a:ea typeface="Questrial"/>
                <a:cs typeface="Questrial"/>
                <a:sym typeface="Questrial"/>
              </a:rPr>
              <a:t>observed</a:t>
            </a:r>
            <a:r>
              <a:rPr lang="en" sz="2000" b="0" i="0" u="none" strike="noStrike" cap="none" baseline="0" dirty="0">
                <a:solidFill>
                  <a:srgbClr val="7F7F7F"/>
                </a:solidFill>
                <a:latin typeface="Questrial"/>
                <a:ea typeface="Questrial"/>
                <a:cs typeface="Questrial"/>
                <a:sym typeface="Questrial"/>
              </a:rPr>
              <a:t> and the predicted ratings.</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R</a:t>
            </a:r>
            <a:r>
              <a:rPr lang="en" sz="2000" dirty="0">
                <a:solidFill>
                  <a:srgbClr val="7F7F7F"/>
                </a:solidFill>
                <a:latin typeface="Questrial"/>
                <a:ea typeface="Questrial"/>
                <a:cs typeface="Questrial"/>
                <a:sym typeface="Questrial"/>
              </a:rPr>
              <a:t>-squared Error</a:t>
            </a:r>
            <a:r>
              <a:rPr lang="en" sz="2000" b="0" i="0" u="none" strike="noStrike" cap="none" baseline="0" dirty="0">
                <a:solidFill>
                  <a:srgbClr val="7F7F7F"/>
                </a:solidFill>
                <a:latin typeface="Questrial"/>
                <a:ea typeface="Questrial"/>
                <a:cs typeface="Questrial"/>
                <a:sym typeface="Questrial"/>
              </a:rPr>
              <a:t>: 0.</a:t>
            </a:r>
            <a:r>
              <a:rPr lang="en" sz="2000" dirty="0">
                <a:solidFill>
                  <a:srgbClr val="7F7F7F"/>
                </a:solidFill>
                <a:latin typeface="Questrial"/>
                <a:ea typeface="Questrial"/>
                <a:cs typeface="Questrial"/>
                <a:sym typeface="Questrial"/>
              </a:rPr>
              <a:t>2121</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Tolerance: 79%</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Standard Error: 0.0045</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1.764</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1.370</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25" name="Shape 225"/>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Scaling: the outcome rating with certain predictors crosses the 10 point mark. </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Linear regression treats movie rating as a continuous variable (can go below zero or above ten), whereas essentially it is a categorical ordered variable; hence the need to implement ordered logistic regression. </a:t>
            </a:r>
          </a:p>
          <a:p>
            <a:pPr marL="0" marR="0" lvl="0" indent="0" algn="l" rtl="0">
              <a:lnSpc>
                <a:spcPct val="90000"/>
              </a:lnSpc>
              <a:spcBef>
                <a:spcPts val="800"/>
              </a:spcBef>
              <a:spcAft>
                <a:spcPts val="0"/>
              </a:spcAft>
              <a:buClr>
                <a:schemeClr val="dk1"/>
              </a:buClr>
              <a:buFont typeface="Arial"/>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OGISTIC REGRESSION</a:t>
            </a:r>
            <a:r>
              <a:rPr lang="en">
                <a:solidFill>
                  <a:srgbClr val="000000"/>
                </a:solidFill>
                <a:latin typeface="Consolas"/>
                <a:ea typeface="Consolas"/>
                <a:cs typeface="Consolas"/>
                <a:sym typeface="Consolas"/>
              </a:rPr>
              <a:t>|</a:t>
            </a:r>
          </a:p>
        </p:txBody>
      </p:sp>
      <p:sp>
        <p:nvSpPr>
          <p:cNvPr id="231" name="Shape 231"/>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deals with dependent variables that are categorical.</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measures the relationship between the categorical dependent variable and one or more independent variables by estimating probabilities using a logistic function, which is the cumulative logistic distribution</a:t>
            </a:r>
            <a:r>
              <a:rPr lang="en" sz="2000" dirty="0" smtClean="0">
                <a:solidFill>
                  <a:srgbClr val="7F7F7F"/>
                </a:solidFill>
                <a:latin typeface="Questrial"/>
                <a:ea typeface="Questrial"/>
                <a:cs typeface="Questrial"/>
                <a:sym typeface="Questrial"/>
              </a:rPr>
              <a:t>.</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equation of a typical logistic regression is: </a:t>
            </a:r>
            <a:endParaRPr lang="en" sz="2000" dirty="0">
              <a:solidFill>
                <a:srgbClr val="7F7F7F"/>
              </a:solidFill>
              <a:latin typeface="Questrial"/>
              <a:ea typeface="Questrial"/>
              <a:cs typeface="Questrial"/>
              <a:sym typeface="Questrial"/>
            </a:endParaRPr>
          </a:p>
          <a:p>
            <a:pPr marL="0" lvl="0" indent="0" rtl="0">
              <a:spcBef>
                <a:spcPts val="0"/>
              </a:spcBef>
              <a:buNone/>
            </a:pPr>
            <a:endParaRPr lang="en" sz="2000" dirty="0">
              <a:solidFill>
                <a:srgbClr val="7F7F7F"/>
              </a:solidFill>
              <a:latin typeface="Questrial"/>
              <a:ea typeface="Questrial"/>
              <a:cs typeface="Questrial"/>
              <a:sym typeface="Questrial"/>
            </a:endParaRPr>
          </a:p>
          <a:p>
            <a:pPr marL="0" lvl="0" indent="0">
              <a:buNone/>
            </a:pPr>
            <a:r>
              <a:rPr lang="en-US" sz="2000" dirty="0" smtClean="0">
                <a:solidFill>
                  <a:srgbClr val="7F7F7F"/>
                </a:solidFill>
                <a:latin typeface="Questrial"/>
                <a:ea typeface="Questrial"/>
                <a:cs typeface="Questrial"/>
                <a:sym typeface="Questrial"/>
              </a:rPr>
              <a:t>where y* is the unobserved but exact continuous dependent value</a:t>
            </a:r>
            <a:r>
              <a:rPr lang="en-US" sz="2000" smtClean="0">
                <a:solidFill>
                  <a:srgbClr val="7F7F7F"/>
                </a:solidFill>
                <a:latin typeface="Questrial"/>
                <a:ea typeface="Questrial"/>
                <a:cs typeface="Questrial"/>
                <a:sym typeface="Questrial"/>
              </a:rPr>
              <a:t>, x’ </a:t>
            </a:r>
            <a:r>
              <a:rPr lang="en-US" sz="2000" dirty="0" smtClean="0">
                <a:solidFill>
                  <a:srgbClr val="7F7F7F"/>
                </a:solidFill>
                <a:latin typeface="Questrial"/>
                <a:ea typeface="Questrial"/>
                <a:cs typeface="Questrial"/>
                <a:sym typeface="Questrial"/>
              </a:rPr>
              <a:t>is the vector of independent variables and </a:t>
            </a:r>
            <a:r>
              <a:rPr lang="en" sz="2000" dirty="0" smtClean="0">
                <a:solidFill>
                  <a:srgbClr val="7F7F7F"/>
                </a:solidFill>
                <a:latin typeface="Times New Roman"/>
                <a:ea typeface="Times New Roman"/>
                <a:cs typeface="Times New Roman"/>
                <a:sym typeface="Times New Roman"/>
              </a:rPr>
              <a:t>β </a:t>
            </a:r>
            <a:r>
              <a:rPr lang="en" sz="2000" dirty="0" smtClean="0">
                <a:solidFill>
                  <a:srgbClr val="7F7F7F"/>
                </a:solidFill>
                <a:latin typeface="Questrial" panose="02000000000000000000" pitchFamily="50" charset="0"/>
                <a:ea typeface="Times New Roman"/>
                <a:cs typeface="Times New Roman"/>
                <a:sym typeface="Times New Roman"/>
              </a:rPr>
              <a:t>is the</a:t>
            </a:r>
            <a:r>
              <a:rPr lang="en" sz="2000" i="1" dirty="0" smtClean="0">
                <a:solidFill>
                  <a:srgbClr val="7F7F7F"/>
                </a:solidFill>
                <a:latin typeface="Times New Roman"/>
                <a:ea typeface="Times New Roman"/>
                <a:cs typeface="Times New Roman"/>
                <a:sym typeface="Times New Roman"/>
              </a:rPr>
              <a:t> </a:t>
            </a:r>
            <a:r>
              <a:rPr lang="en" sz="2000" dirty="0" smtClean="0">
                <a:solidFill>
                  <a:srgbClr val="7F7F7F"/>
                </a:solidFill>
                <a:latin typeface="Questrial" panose="02000000000000000000" pitchFamily="50" charset="0"/>
                <a:ea typeface="Times New Roman"/>
                <a:cs typeface="Times New Roman"/>
                <a:sym typeface="Times New Roman"/>
              </a:rPr>
              <a:t>vector of regression coefficients.</a:t>
            </a:r>
            <a:endParaRPr sz="2000" dirty="0">
              <a:solidFill>
                <a:srgbClr val="7F7F7F"/>
              </a:solidFill>
              <a:latin typeface="Questrial" panose="02000000000000000000" pitchFamily="50" charset="0"/>
              <a:ea typeface="Questrial"/>
              <a:cs typeface="Questrial"/>
              <a:sym typeface="Questrial"/>
            </a:endParaRPr>
          </a:p>
        </p:txBody>
      </p:sp>
      <p:pic>
        <p:nvPicPr>
          <p:cNvPr id="5" name="Shape 251"/>
          <p:cNvPicPr preferRelativeResize="0"/>
          <p:nvPr/>
        </p:nvPicPr>
        <p:blipFill>
          <a:blip r:embed="rId3">
            <a:alphaModFix/>
          </a:blip>
          <a:stretch>
            <a:fillRect/>
          </a:stretch>
        </p:blipFill>
        <p:spPr>
          <a:xfrm>
            <a:off x="628650" y="3378374"/>
            <a:ext cx="1123950" cy="26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37" name="Shape 237"/>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Ordinal logistic regression (also known as ordered logit model) is a regression model for ordinal 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smtClean="0">
                <a:latin typeface="Questrial"/>
                <a:ea typeface="Questrial"/>
                <a:cs typeface="Questrial"/>
                <a:sym typeface="Questrial"/>
              </a:rPr>
              <a:t>‣ </a:t>
            </a:r>
            <a:r>
              <a:rPr lang="en-US" sz="2000" dirty="0">
                <a:solidFill>
                  <a:srgbClr val="7F7F7F"/>
                </a:solidFill>
                <a:latin typeface="Questrial"/>
                <a:ea typeface="Questrial"/>
                <a:cs typeface="Questrial"/>
                <a:sym typeface="Questrial"/>
              </a:rPr>
              <a:t>O</a:t>
            </a:r>
            <a:r>
              <a:rPr lang="en" sz="2000" dirty="0" smtClean="0">
                <a:solidFill>
                  <a:srgbClr val="7F7F7F"/>
                </a:solidFill>
                <a:latin typeface="Questrial"/>
                <a:ea typeface="Questrial"/>
                <a:cs typeface="Questrial"/>
                <a:sym typeface="Questrial"/>
              </a:rPr>
              <a:t>rdered logistic regression follows the proportional odds assumption.</a:t>
            </a:r>
            <a:endParaRPr lang="en"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43" name="Shape 24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Let us consider an example. </a:t>
            </a:r>
            <a:r>
              <a:rPr lang="en" sz="2000" dirty="0" smtClean="0">
                <a:solidFill>
                  <a:srgbClr val="7F7F7F"/>
                </a:solidFill>
                <a:latin typeface="Questrial"/>
                <a:ea typeface="Questrial"/>
                <a:cs typeface="Questrial"/>
                <a:sym typeface="Questrial"/>
              </a:rPr>
              <a:t>There are five responses: poor</a:t>
            </a:r>
            <a:r>
              <a:rPr lang="en" sz="2000" dirty="0">
                <a:solidFill>
                  <a:srgbClr val="7F7F7F"/>
                </a:solidFill>
                <a:latin typeface="Questrial"/>
                <a:ea typeface="Questrial"/>
                <a:cs typeface="Questrial"/>
                <a:sym typeface="Questrial"/>
              </a:rPr>
              <a:t>, fair, good, very </a:t>
            </a:r>
            <a:r>
              <a:rPr lang="en" sz="2000" dirty="0" smtClean="0">
                <a:solidFill>
                  <a:srgbClr val="7F7F7F"/>
                </a:solidFill>
                <a:latin typeface="Questrial"/>
                <a:ea typeface="Questrial"/>
                <a:cs typeface="Questrial"/>
                <a:sym typeface="Questrial"/>
              </a:rPr>
              <a:t>good, and excellent. Let the number of people who chose these responses be p</a:t>
            </a:r>
            <a:r>
              <a:rPr lang="en" sz="2000" baseline="-25000" dirty="0" smtClean="0">
                <a:solidFill>
                  <a:srgbClr val="7F7F7F"/>
                </a:solidFill>
                <a:latin typeface="Questrial"/>
                <a:ea typeface="Questrial"/>
                <a:cs typeface="Questrial"/>
                <a:sym typeface="Questrial"/>
              </a:rPr>
              <a:t>1</a:t>
            </a:r>
            <a:r>
              <a:rPr lang="en" sz="2000" dirty="0" smtClean="0">
                <a:solidFill>
                  <a:srgbClr val="7F7F7F"/>
                </a:solidFill>
                <a:latin typeface="Questrial"/>
                <a:ea typeface="Questrial"/>
                <a:cs typeface="Questrial"/>
                <a:sym typeface="Questrial"/>
              </a:rPr>
              <a:t> , p</a:t>
            </a:r>
            <a:r>
              <a:rPr lang="en" sz="2000" baseline="-25000" dirty="0" smtClean="0">
                <a:solidFill>
                  <a:srgbClr val="7F7F7F"/>
                </a:solidFill>
                <a:latin typeface="Questrial"/>
                <a:ea typeface="Questrial"/>
                <a:cs typeface="Questrial"/>
                <a:sym typeface="Questrial"/>
              </a:rPr>
              <a:t>2</a:t>
            </a:r>
            <a:r>
              <a:rPr lang="en" sz="2000" dirty="0" smtClean="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 p</a:t>
            </a:r>
            <a:r>
              <a:rPr lang="en" sz="2000" baseline="-25000" dirty="0">
                <a:solidFill>
                  <a:srgbClr val="7F7F7F"/>
                </a:solidFill>
                <a:latin typeface="Questrial"/>
                <a:ea typeface="Questrial"/>
                <a:cs typeface="Questrial"/>
                <a:sym typeface="Questrial"/>
              </a:rPr>
              <a:t>3</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4</a:t>
            </a:r>
            <a:r>
              <a:rPr lang="en" sz="2000" dirty="0">
                <a:solidFill>
                  <a:srgbClr val="7F7F7F"/>
                </a:solidFill>
                <a:latin typeface="Questrial"/>
                <a:ea typeface="Questrial"/>
                <a:cs typeface="Questrial"/>
                <a:sym typeface="Questrial"/>
              </a:rPr>
              <a:t> and p</a:t>
            </a:r>
            <a:r>
              <a:rPr lang="en" sz="2000" baseline="-25000" dirty="0">
                <a:solidFill>
                  <a:srgbClr val="7F7F7F"/>
                </a:solidFill>
                <a:latin typeface="Questrial"/>
                <a:ea typeface="Questrial"/>
                <a:cs typeface="Questrial"/>
                <a:sym typeface="Questrial"/>
              </a:rPr>
              <a:t>5</a:t>
            </a:r>
            <a:r>
              <a:rPr lang="en" sz="2000" dirty="0">
                <a:solidFill>
                  <a:srgbClr val="7F7F7F"/>
                </a:solidFill>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respectively</a:t>
            </a:r>
            <a:r>
              <a:rPr lang="en" sz="2000" dirty="0">
                <a:solidFill>
                  <a:srgbClr val="7F7F7F"/>
                </a:solidFill>
                <a:latin typeface="Questrial"/>
                <a:ea typeface="Questrial"/>
                <a:cs typeface="Questrial"/>
                <a:sym typeface="Questrial"/>
              </a:rPr>
              <a:t>. Then </a:t>
            </a:r>
            <a:r>
              <a:rPr lang="en" sz="2000" dirty="0" smtClean="0">
                <a:solidFill>
                  <a:srgbClr val="7F7F7F"/>
                </a:solidFill>
                <a:latin typeface="Questrial"/>
                <a:ea typeface="Questrial"/>
                <a:cs typeface="Questrial"/>
                <a:sym typeface="Questrial"/>
              </a:rPr>
              <a:t>the </a:t>
            </a:r>
            <a:r>
              <a:rPr lang="en" sz="2000" dirty="0">
                <a:solidFill>
                  <a:srgbClr val="7F7F7F"/>
                </a:solidFill>
                <a:latin typeface="Questrial"/>
                <a:ea typeface="Questrial"/>
                <a:cs typeface="Questrial"/>
                <a:sym typeface="Questrial"/>
              </a:rPr>
              <a:t>odds of answering in certain ways would be:</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pic>
        <p:nvPicPr>
          <p:cNvPr id="244" name="Shape 244"/>
          <p:cNvPicPr preferRelativeResize="0"/>
          <p:nvPr/>
        </p:nvPicPr>
        <p:blipFill rotWithShape="1">
          <a:blip r:embed="rId3">
            <a:alphaModFix/>
          </a:blip>
          <a:srcRect r="42450"/>
          <a:stretch/>
        </p:blipFill>
        <p:spPr>
          <a:xfrm>
            <a:off x="2117000" y="2666900"/>
            <a:ext cx="3001100" cy="1554899"/>
          </a:xfrm>
          <a:prstGeom prst="rect">
            <a:avLst/>
          </a:prstGeom>
          <a:noFill/>
          <a:ln>
            <a:noFill/>
          </a:ln>
        </p:spPr>
      </p:pic>
      <p:pic>
        <p:nvPicPr>
          <p:cNvPr id="6" name="Shape 244"/>
          <p:cNvPicPr preferRelativeResize="0"/>
          <p:nvPr/>
        </p:nvPicPr>
        <p:blipFill rotWithShape="1">
          <a:blip r:embed="rId3">
            <a:alphaModFix/>
          </a:blip>
          <a:srcRect l="67535"/>
          <a:stretch/>
        </p:blipFill>
        <p:spPr>
          <a:xfrm>
            <a:off x="5118100" y="2666900"/>
            <a:ext cx="1693000" cy="1554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proportional odds model assumes that logarithm of these odds is an arithmetic sequence that can be cumulatively added to form threshold ranges for the categories of response.</a:t>
            </a:r>
            <a:endParaRPr lang="en" sz="2000" i="1" dirty="0">
              <a:solidFill>
                <a:srgbClr val="7F7F7F"/>
              </a:solidFill>
              <a:latin typeface="Times New Roman"/>
              <a:ea typeface="Times New Roman"/>
              <a:cs typeface="Times New Roman"/>
              <a:sym typeface="Times New Roman"/>
            </a:endParaRPr>
          </a:p>
        </p:txBody>
      </p:sp>
      <p:pic>
        <p:nvPicPr>
          <p:cNvPr id="7" name="Shape 244"/>
          <p:cNvPicPr preferRelativeResize="0"/>
          <p:nvPr/>
        </p:nvPicPr>
        <p:blipFill>
          <a:blip r:embed="rId3">
            <a:alphaModFix/>
          </a:blip>
          <a:stretch>
            <a:fillRect/>
          </a:stretch>
        </p:blipFill>
        <p:spPr>
          <a:xfrm>
            <a:off x="1253400" y="2402568"/>
            <a:ext cx="5214800" cy="1554899"/>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344336375"/>
              </p:ext>
            </p:extLst>
          </p:nvPr>
        </p:nvGraphicFramePr>
        <p:xfrm>
          <a:off x="6468200" y="2402566"/>
          <a:ext cx="841375" cy="1554900"/>
        </p:xfrm>
        <a:graphic>
          <a:graphicData uri="http://schemas.openxmlformats.org/drawingml/2006/table">
            <a:tbl>
              <a:tblPr firstRow="1" bandRow="1">
                <a:tableStyleId>{37B98BB2-F1E1-466B-938F-8B89A7DBCEFA}</a:tableStyleId>
              </a:tblPr>
              <a:tblGrid>
                <a:gridCol w="841375"/>
              </a:tblGrid>
              <a:tr h="388725">
                <a:tc>
                  <a:txBody>
                    <a:bodyPr/>
                    <a:lstStyle/>
                    <a:p>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endParaRPr lang="en-US" sz="1400" baseline="-25000" dirty="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endParaRPr lang="en-US" sz="1400" dirty="0" smtClean="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4</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2296838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a:t>
            </a:r>
            <a:r>
              <a:rPr lang="en" sz="3300">
                <a:solidFill>
                  <a:srgbClr val="000000"/>
                </a:solidFill>
                <a:latin typeface="Consolas"/>
                <a:ea typeface="Consolas"/>
                <a:cs typeface="Consolas"/>
                <a:sym typeface="Consolas"/>
              </a:rPr>
              <a:t>|</a:t>
            </a:r>
          </a:p>
        </p:txBody>
      </p:sp>
      <p:sp>
        <p:nvSpPr>
          <p:cNvPr id="96" name="Shape 9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Dataset: Movie data for ~1.1 million movies obtained from OMDb, stored in a csv file (size: ~500mb).</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continuous y* dependent variable from the regression equation can then be ordered into the predicted category as follows:</a:t>
            </a:r>
            <a:endParaRPr lang="en" sz="2000" i="1" dirty="0">
              <a:solidFill>
                <a:srgbClr val="7F7F7F"/>
              </a:solidFill>
              <a:latin typeface="Times New Roman"/>
              <a:ea typeface="Times New Roman"/>
              <a:cs typeface="Times New Roman"/>
              <a:sym typeface="Times New Roman"/>
            </a:endParaRPr>
          </a:p>
        </p:txBody>
      </p:sp>
      <p:pic>
        <p:nvPicPr>
          <p:cNvPr id="8" name="Shape 252"/>
          <p:cNvPicPr preferRelativeResize="0"/>
          <p:nvPr/>
        </p:nvPicPr>
        <p:blipFill>
          <a:blip r:embed="rId3">
            <a:alphaModFix/>
          </a:blip>
          <a:stretch>
            <a:fillRect/>
          </a:stretch>
        </p:blipFill>
        <p:spPr>
          <a:xfrm>
            <a:off x="3174612" y="2188883"/>
            <a:ext cx="2794775" cy="1624070"/>
          </a:xfrm>
          <a:prstGeom prst="rect">
            <a:avLst/>
          </a:prstGeom>
          <a:noFill/>
          <a:ln>
            <a:noFill/>
          </a:ln>
        </p:spPr>
      </p:pic>
    </p:spTree>
    <p:extLst>
      <p:ext uri="{BB962C8B-B14F-4D97-AF65-F5344CB8AC3E}">
        <p14:creationId xmlns:p14="http://schemas.microsoft.com/office/powerpoint/2010/main" val="72574329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LOGIT MODEL</a:t>
            </a:r>
            <a:r>
              <a:rPr lang="en">
                <a:solidFill>
                  <a:srgbClr val="000000"/>
                </a:solidFill>
                <a:latin typeface="Consolas"/>
                <a:ea typeface="Consolas"/>
                <a:cs typeface="Consolas"/>
                <a:sym typeface="Consolas"/>
              </a:rPr>
              <a:t>|</a:t>
            </a:r>
          </a:p>
        </p:txBody>
      </p:sp>
      <p:sp>
        <p:nvSpPr>
          <p:cNvPr id="258" name="Shape 25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basic framework of the model and the feature engineering is the same as the linear regression model: creating feature vectors for the categorical independent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only change is that the iMDB ratings are treated as an ordered categorical variable instead of a continuous numeric value.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order is as follows:</a:t>
            </a:r>
          </a:p>
          <a:p>
            <a:pPr marL="0" lvl="0" indent="0" rtl="0">
              <a:spcBef>
                <a:spcPts val="0"/>
              </a:spcBef>
              <a:buClr>
                <a:schemeClr val="dk1"/>
              </a:buClr>
              <a:buSzPct val="55000"/>
              <a:buFont typeface="Arial"/>
              <a:buNone/>
            </a:pPr>
            <a:r>
              <a:rPr lang="en" sz="2000" dirty="0">
                <a:solidFill>
                  <a:srgbClr val="7F7F7F"/>
                </a:solidFill>
                <a:latin typeface="Questrial"/>
                <a:ea typeface="Questrial"/>
                <a:cs typeface="Questrial"/>
                <a:sym typeface="Questrial"/>
              </a:rPr>
              <a:t>0 = [0, 5), 1 = [5, 6), 2 = [6, 7), 3 = [7, 8), 4 = [8, 9), 5 = [9, 10]</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dirty="0">
                <a:solidFill>
                  <a:srgbClr val="7F7F7F"/>
                </a:solidFill>
                <a:latin typeface="Questrial"/>
                <a:ea typeface="Questrial"/>
                <a:cs typeface="Questrial"/>
                <a:sym typeface="Questrial"/>
              </a:rPr>
              <a:t>Cross-validation: for our analysis, we are using a 70-30 training-test split. </a:t>
            </a:r>
          </a:p>
          <a:p>
            <a:pPr marL="0" lvl="0" indent="0" rtl="0">
              <a:lnSpc>
                <a:spcPct val="100000"/>
              </a:lnSpc>
              <a:spcBef>
                <a:spcPts val="0"/>
              </a:spcBef>
              <a:buNone/>
            </a:pPr>
            <a:endParaRPr sz="2000" dirty="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000" dirty="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a:p>
            <a:pPr lvl="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Predicted ordered rating vs. number of predictions for each actual ordered rating</a:t>
            </a:r>
          </a:p>
        </p:txBody>
      </p:sp>
      <p:sp>
        <p:nvSpPr>
          <p:cNvPr id="264" name="Shape 26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65" name="Shape 265"/>
          <p:cNvPicPr preferRelativeResize="0"/>
          <p:nvPr/>
        </p:nvPicPr>
        <p:blipFill>
          <a:blip r:embed="rId3">
            <a:alphaModFix/>
          </a:blip>
          <a:stretch>
            <a:fillRect/>
          </a:stretch>
        </p:blipFill>
        <p:spPr>
          <a:xfrm>
            <a:off x="82550" y="1369225"/>
            <a:ext cx="8978900" cy="36040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1" name="Shape 271"/>
          <p:cNvSpPr txBox="1">
            <a:spLocks noGrp="1"/>
          </p:cNvSpPr>
          <p:nvPr>
            <p:ph type="body" idx="1"/>
          </p:nvPr>
        </p:nvSpPr>
        <p:spPr>
          <a:xfrm>
            <a:off x="844550" y="1268043"/>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72" name="Shape 272"/>
          <p:cNvPicPr preferRelativeResize="0"/>
          <p:nvPr/>
        </p:nvPicPr>
        <p:blipFill>
          <a:blip r:embed="rId3">
            <a:alphaModFix/>
          </a:blip>
          <a:stretch>
            <a:fillRect/>
          </a:stretch>
        </p:blipFill>
        <p:spPr>
          <a:xfrm>
            <a:off x="1573900" y="1166450"/>
            <a:ext cx="5996199"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8" name="Shape 27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1.606</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1.206</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84" name="Shape 28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Scikit-learn or even any other prominent machine learning libraries such as Statsmodel do not support a standalone module for ordered logistic regression yet, thereby arising the question of standardization of analysis results.</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We are using a user-written ordered logistic module (made by Fabian Pedregosa, obtained from his GitHub repository).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IDE-BY-SIDE COMPARISON</a:t>
            </a:r>
            <a:r>
              <a:rPr lang="en">
                <a:solidFill>
                  <a:srgbClr val="000000"/>
                </a:solidFill>
                <a:latin typeface="Consolas"/>
                <a:ea typeface="Consolas"/>
                <a:cs typeface="Consolas"/>
                <a:sym typeface="Consolas"/>
              </a:rPr>
              <a:t>|</a:t>
            </a:r>
          </a:p>
        </p:txBody>
      </p:sp>
      <p:graphicFrame>
        <p:nvGraphicFramePr>
          <p:cNvPr id="290" name="Shape 290"/>
          <p:cNvGraphicFramePr/>
          <p:nvPr/>
        </p:nvGraphicFramePr>
        <p:xfrm>
          <a:off x="952500" y="3756025"/>
          <a:ext cx="7239000" cy="1188630"/>
        </p:xfrm>
        <a:graphic>
          <a:graphicData uri="http://schemas.openxmlformats.org/drawingml/2006/table">
            <a:tbl>
              <a:tblPr>
                <a:noFill/>
                <a:tableStyleId>{37B98BB2-F1E1-466B-938F-8B89A7DBCEFA}</a:tableStyleId>
              </a:tblPr>
              <a:tblGrid>
                <a:gridCol w="2413000"/>
                <a:gridCol w="2413000"/>
                <a:gridCol w="2413000"/>
              </a:tblGrid>
              <a:tr h="381000">
                <a:tc>
                  <a:txBody>
                    <a:bodyPr/>
                    <a:lstStyle/>
                    <a:p>
                      <a:pPr>
                        <a:spcBef>
                          <a:spcPts val="0"/>
                        </a:spcBef>
                        <a:buNone/>
                      </a:pPr>
                      <a:endParaRPr>
                        <a:solidFill>
                          <a:srgbClr val="7F7F7F"/>
                        </a:solidFill>
                        <a:latin typeface="Questrial"/>
                        <a:ea typeface="Questrial"/>
                        <a:cs typeface="Questrial"/>
                        <a:sym typeface="Questrial"/>
                      </a:endParaRP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Linear Regression</a:t>
                      </a: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Logistic Regression</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RMSE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1.764</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1.606</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MAE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1.370</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1.206</a:t>
                      </a:r>
                    </a:p>
                  </a:txBody>
                  <a:tcPr marL="91425" marR="91425" marT="91425" marB="91425"/>
                </a:tc>
              </a:tr>
            </a:tbl>
          </a:graphicData>
        </a:graphic>
      </p:graphicFrame>
      <p:pic>
        <p:nvPicPr>
          <p:cNvPr id="291" name="Shape 291"/>
          <p:cNvPicPr preferRelativeResize="0"/>
          <p:nvPr/>
        </p:nvPicPr>
        <p:blipFill>
          <a:blip r:embed="rId3">
            <a:alphaModFix/>
          </a:blip>
          <a:stretch>
            <a:fillRect/>
          </a:stretch>
        </p:blipFill>
        <p:spPr>
          <a:xfrm>
            <a:off x="628654" y="1046725"/>
            <a:ext cx="3875701" cy="2600275"/>
          </a:xfrm>
          <a:prstGeom prst="rect">
            <a:avLst/>
          </a:prstGeom>
          <a:noFill/>
          <a:ln>
            <a:noFill/>
          </a:ln>
        </p:spPr>
      </p:pic>
      <p:pic>
        <p:nvPicPr>
          <p:cNvPr id="292" name="Shape 292"/>
          <p:cNvPicPr preferRelativeResize="0"/>
          <p:nvPr/>
        </p:nvPicPr>
        <p:blipFill>
          <a:blip r:embed="rId4">
            <a:alphaModFix/>
          </a:blip>
          <a:stretch>
            <a:fillRect/>
          </a:stretch>
        </p:blipFill>
        <p:spPr>
          <a:xfrm>
            <a:off x="4504353" y="1046725"/>
            <a:ext cx="4023208" cy="2600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ONCLUSION</a:t>
            </a:r>
            <a:r>
              <a:rPr lang="en">
                <a:solidFill>
                  <a:srgbClr val="000000"/>
                </a:solidFill>
                <a:latin typeface="Consolas"/>
                <a:ea typeface="Consolas"/>
                <a:cs typeface="Consolas"/>
                <a:sym typeface="Consolas"/>
              </a:rPr>
              <a:t>|</a:t>
            </a:r>
          </a:p>
        </p:txBody>
      </p:sp>
      <p:sp>
        <p:nvSpPr>
          <p:cNvPr id="298" name="Shape 29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Ordered logistic regression performed better than multiple linear regression, based upon RMSE and MAE estimators. </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R-squared value of 0.21 for linear regression indicates a very low correlation; however, it can be possibly argued that for real-world data it is relatively high as the model is able to explain 20% of the variation.</a:t>
            </a:r>
          </a:p>
          <a:p>
            <a:pPr marL="0" lvl="0" indent="0"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HALLENGES</a:t>
            </a:r>
            <a:r>
              <a:rPr lang="en">
                <a:solidFill>
                  <a:srgbClr val="000000"/>
                </a:solidFill>
                <a:latin typeface="Consolas"/>
                <a:ea typeface="Consolas"/>
                <a:cs typeface="Consolas"/>
                <a:sym typeface="Consolas"/>
              </a:rPr>
              <a:t>|</a:t>
            </a:r>
          </a:p>
        </p:txBody>
      </p:sp>
      <p:sp>
        <p:nvSpPr>
          <p:cNvPr id="304" name="Shape 30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Data acquistion was the bottleneck for the longest time; making individual API calls from a machine with limited processing capabilities to a server with frequent overloads.</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Deciding upon what machine learning algorithms to choose for analysis, taking into consideration the limited processing capabilities and the timeframe of the project.</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UTURE PLANS</a:t>
            </a:r>
            <a:r>
              <a:rPr lang="en">
                <a:solidFill>
                  <a:srgbClr val="000000"/>
                </a:solidFill>
                <a:latin typeface="Consolas"/>
                <a:ea typeface="Consolas"/>
                <a:cs typeface="Consolas"/>
                <a:sym typeface="Consolas"/>
              </a:rPr>
              <a:t>|</a:t>
            </a:r>
          </a:p>
        </p:txBody>
      </p:sp>
      <p:sp>
        <p:nvSpPr>
          <p:cNvPr id="310" name="Shape 31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Consider some more machine learning models, such as Support Vector Machines (SVMs), to get the estimation of the best model for our predictor system.</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Addition of more relevant features like time of release, budget, as well as analyzing user movie reviews, social network data, Google trends, etc. could possibly help the model predict more accurately.</a:t>
            </a:r>
          </a:p>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Incorporate movies beyond the ones based in USA, provided complete information is present in the dataset.</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Develop a web front-end.</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COL</a:t>
            </a:r>
            <a:r>
              <a:rPr lang="en">
                <a:solidFill>
                  <a:srgbClr val="7F7F7F"/>
                </a:solidFill>
                <a:latin typeface="Consolas"/>
                <a:ea typeface="Consolas"/>
                <a:cs typeface="Consolas"/>
                <a:sym typeface="Consolas"/>
              </a:rPr>
              <a:t>LECTION</a:t>
            </a:r>
            <a:r>
              <a:rPr lang="en" sz="3300">
                <a:solidFill>
                  <a:srgbClr val="000000"/>
                </a:solidFill>
                <a:latin typeface="Consolas"/>
                <a:ea typeface="Consolas"/>
                <a:cs typeface="Consolas"/>
                <a:sym typeface="Consolas"/>
              </a:rPr>
              <a:t>|</a:t>
            </a:r>
          </a:p>
        </p:txBody>
      </p:sp>
      <p:sp>
        <p:nvSpPr>
          <p:cNvPr id="102" name="Shape 10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Initially, the data was fetched by making API calls to the OMDb web API and was later stored in </a:t>
            </a:r>
            <a:r>
              <a:rPr lang="en" sz="2000" smtClean="0">
                <a:solidFill>
                  <a:srgbClr val="7F7F7F"/>
                </a:solidFill>
                <a:latin typeface="Questrial"/>
                <a:ea typeface="Questrial"/>
                <a:cs typeface="Questrial"/>
                <a:sym typeface="Questrial"/>
              </a:rPr>
              <a:t>an </a:t>
            </a:r>
            <a:r>
              <a:rPr lang="en" sz="2000">
                <a:solidFill>
                  <a:srgbClr val="7F7F7F"/>
                </a:solidFill>
                <a:latin typeface="Questrial"/>
                <a:ea typeface="Questrial"/>
                <a:cs typeface="Questrial"/>
                <a:sym typeface="Questrial"/>
              </a:rPr>
              <a:t>SQLite database. </a:t>
            </a:r>
            <a:r>
              <a:rPr lang="en" sz="2000" dirty="0">
                <a:solidFill>
                  <a:srgbClr val="7F7F7F"/>
                </a:solidFill>
                <a:latin typeface="Questrial"/>
                <a:ea typeface="Questrial"/>
                <a:cs typeface="Questrial"/>
                <a:sym typeface="Questrial"/>
              </a:rPr>
              <a:t>However, the web server restricted us from fetching the data faster.</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After making a generous donation to the website owner, we now regularly receive the requested movie data in an unparsed text file monthly.</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Since OMDb does not feature retrieval of box-office data, we personally web-scraped iMDB to fetch the same data.</a:t>
            </a: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ONTRIBUTIONS</a:t>
            </a:r>
            <a:r>
              <a:rPr lang="en">
                <a:solidFill>
                  <a:srgbClr val="000000"/>
                </a:solidFill>
                <a:latin typeface="Consolas"/>
                <a:ea typeface="Consolas"/>
                <a:cs typeface="Consolas"/>
                <a:sym typeface="Consolas"/>
              </a:rPr>
              <a:t>|</a:t>
            </a:r>
          </a:p>
        </p:txBody>
      </p:sp>
      <p:sp>
        <p:nvSpPr>
          <p:cNvPr id="316" name="Shape 31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Siddhant: machine learning model design and data mining</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Dalton: data acquisition and infrastructure</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Neil: machine learning research</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Abhimanyu: machine learning research</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P</a:t>
            </a:r>
            <a:r>
              <a:rPr lang="en" dirty="0" smtClean="0">
                <a:solidFill>
                  <a:srgbClr val="7F7F7F"/>
                </a:solidFill>
                <a:latin typeface="Consolas"/>
                <a:ea typeface="Consolas"/>
                <a:cs typeface="Consolas"/>
                <a:sym typeface="Consolas"/>
              </a:rPr>
              <a:t>OSTER</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468802236"/>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42" y="116586"/>
            <a:ext cx="5728716" cy="4910328"/>
          </a:xfrm>
          <a:prstGeom prst="rect">
            <a:avLst/>
          </a:prstGeom>
        </p:spPr>
      </p:pic>
    </p:spTree>
    <p:extLst>
      <p:ext uri="{BB962C8B-B14F-4D97-AF65-F5344CB8AC3E}">
        <p14:creationId xmlns:p14="http://schemas.microsoft.com/office/powerpoint/2010/main" val="376467994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08" name="Shape 10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To start off with, the text files are parsed into a readable format.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Movies with genres such as Adult, Documentary as well as television events disguised as movies corresponding to genres such as Reality-TV, Talk Show, etc. are filtered out to remove noise and redundancy.</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Similarly, made-for-television movies are also filtered out using the Rating column. Movies with Rating starting with TV, for example, TV-13, are filtered out.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Despite being a huge library of </a:t>
            </a:r>
            <a:r>
              <a:rPr lang="en" sz="2000" dirty="0" smtClean="0">
                <a:solidFill>
                  <a:srgbClr val="7F7F7F"/>
                </a:solidFill>
                <a:latin typeface="Questrial"/>
                <a:ea typeface="Questrial"/>
                <a:cs typeface="Questrial"/>
                <a:sym typeface="Questrial"/>
              </a:rPr>
              <a:t>movies, </a:t>
            </a:r>
            <a:r>
              <a:rPr lang="en" sz="2000" dirty="0">
                <a:solidFill>
                  <a:srgbClr val="7F7F7F"/>
                </a:solidFill>
                <a:latin typeface="Questrial"/>
                <a:ea typeface="Questrial"/>
                <a:cs typeface="Questrial"/>
                <a:sym typeface="Questrial"/>
              </a:rPr>
              <a:t>iMDB does not have all the required data for a large chunk of the movies. This makes it impossible to filter out television movies as well as other television services such as pay-per-views.</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14" name="Shape 11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the sake of our project, we stuck with only movies based in USA, since they have a greater proportion of the complete data.</a:t>
            </a:r>
          </a:p>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Thus, out of a total of 1103922 movies, 71565 movies were taken for our model. </a:t>
            </a:r>
          </a:p>
          <a:p>
            <a:pPr marL="0" lvl="0" indent="0" rtl="0">
              <a:spcBef>
                <a:spcPts val="0"/>
              </a:spcBef>
              <a:buNone/>
            </a:pPr>
            <a:endParaRPr sz="2000">
              <a:solidFill>
                <a:srgbClr val="7F7F7F"/>
              </a:solidFill>
              <a:latin typeface="Questrial"/>
              <a:ea typeface="Questrial"/>
              <a:cs typeface="Questrial"/>
              <a:sym typeface="Questrial"/>
            </a:endParaRPr>
          </a:p>
          <a:p>
            <a:pPr marL="0" lvl="0" indent="0" rtl="0">
              <a:spcBef>
                <a:spcPts val="0"/>
              </a:spcBef>
              <a:buNone/>
            </a:pPr>
            <a:r>
              <a:rPr lang="en" sz="2000">
                <a:solidFill>
                  <a:srgbClr val="7F7F7F"/>
                </a:solidFill>
                <a:latin typeface="Questrial"/>
                <a:ea typeface="Questrial"/>
                <a:cs typeface="Questrial"/>
                <a:sym typeface="Questrial"/>
              </a:rPr>
              <a:t> </a:t>
            </a:r>
          </a:p>
          <a:p>
            <a:pPr marL="0" lvl="0" indent="0" rtl="0">
              <a:spcBef>
                <a:spcPts val="0"/>
              </a:spcBef>
              <a:buNone/>
            </a:pPr>
            <a:endParaRPr sz="2000">
              <a:solidFill>
                <a:srgbClr val="7F7F7F"/>
              </a:solidFill>
              <a:latin typeface="Questrial"/>
              <a:ea typeface="Questrial"/>
              <a:cs typeface="Questrial"/>
              <a:sym typeface="Questrial"/>
            </a:endParaRPr>
          </a:p>
          <a:p>
            <a:pPr marL="0" lvl="0" indent="0" algn="l"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TATISTICS</a:t>
            </a:r>
            <a:r>
              <a:rPr lang="en">
                <a:solidFill>
                  <a:srgbClr val="000000"/>
                </a:solidFill>
                <a:latin typeface="Consolas"/>
                <a:ea typeface="Consolas"/>
                <a:cs typeface="Consolas"/>
                <a:sym typeface="Consolas"/>
              </a:rPr>
              <a:t>|</a:t>
            </a:r>
          </a:p>
        </p:txBody>
      </p:sp>
      <p:sp>
        <p:nvSpPr>
          <p:cNvPr id="120" name="Shape 12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Total movies: 1103922</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in our model (USA only): 71565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Actors: 76440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Directors: 20962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Plot keywords: 60376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budget data: 15556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gross data: 4205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data: 4201 (training + test)</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V</a:t>
            </a:r>
            <a:r>
              <a:rPr lang="en" sz="3300" b="0" i="0" u="none" strike="noStrike" cap="none" baseline="0">
                <a:solidFill>
                  <a:srgbClr val="7F7F7F"/>
                </a:solidFill>
                <a:latin typeface="Consolas"/>
                <a:ea typeface="Consolas"/>
                <a:cs typeface="Consolas"/>
                <a:sym typeface="Consolas"/>
              </a:rPr>
              <a:t>ARIABLES</a:t>
            </a:r>
            <a:r>
              <a:rPr lang="en" sz="3300" b="0" i="0" u="none" strike="noStrike" cap="none" baseline="0">
                <a:solidFill>
                  <a:srgbClr val="000000"/>
                </a:solidFill>
                <a:latin typeface="Consolas"/>
                <a:ea typeface="Consolas"/>
                <a:cs typeface="Consolas"/>
                <a:sym typeface="Consolas"/>
              </a:rPr>
              <a:t>|</a:t>
            </a:r>
          </a:p>
        </p:txBody>
      </p:sp>
      <p:sp>
        <p:nvSpPr>
          <p:cNvPr id="126" name="Shape 12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Independent variables (features):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Genre(s)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Director(s)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Actor(s)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Plot keyword(s)</a:t>
            </a:r>
          </a:p>
          <a:p>
            <a:pPr marL="457200" marR="0" lvl="0" indent="0" algn="l" rtl="0">
              <a:lnSpc>
                <a:spcPct val="90000"/>
              </a:lnSpc>
              <a:spcBef>
                <a:spcPts val="0"/>
              </a:spcBef>
              <a:spcAft>
                <a:spcPts val="0"/>
              </a:spcAft>
              <a:buNone/>
            </a:pPr>
            <a:endParaRPr>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Dependent variable (outcome):</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iMDB </a:t>
            </a:r>
            <a:r>
              <a:rPr lang="en" sz="1800" b="0" i="0" u="none" strike="noStrike" cap="none" baseline="0">
                <a:solidFill>
                  <a:srgbClr val="7F7F7F"/>
                </a:solidFill>
                <a:latin typeface="Questrial"/>
                <a:ea typeface="Questrial"/>
                <a:cs typeface="Questrial"/>
                <a:sym typeface="Questrial"/>
              </a:rPr>
              <a:t>rating</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2" name="Shape 13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Since all the independent variables here are categorical, not continuous, need to convert the categorical variables into a form that “makes sense” to regression analysis.</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All the independent variables are categorical; this is also known as an </a:t>
            </a:r>
            <a:r>
              <a:rPr lang="en" sz="2000" b="1">
                <a:solidFill>
                  <a:srgbClr val="7F7F7F"/>
                </a:solidFill>
                <a:latin typeface="Questrial"/>
                <a:ea typeface="Questrial"/>
                <a:cs typeface="Questrial"/>
                <a:sym typeface="Questrial"/>
              </a:rPr>
              <a:t>analysis of variance </a:t>
            </a:r>
            <a:r>
              <a:rPr lang="en" sz="2000">
                <a:solidFill>
                  <a:srgbClr val="7F7F7F"/>
                </a:solidFill>
                <a:latin typeface="Questrial"/>
                <a:ea typeface="Questrial"/>
                <a:cs typeface="Questrial"/>
                <a:sym typeface="Questrial"/>
              </a:rPr>
              <a:t>(ANOVA).</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Basically need to numerically represent the categories of a variable, called dummy variables, data coded according to 0 and 1 scheme.</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Interpretation: transform a variable such as Genre, which consists of categorical values such as Action, Drama, etc. into a feature matrix with scores of 1 and 0 that can be analyzed with regression.</a:t>
            </a:r>
          </a:p>
          <a:p>
            <a:pPr marL="0" marR="0" lvl="0" indent="0" algn="l" rtl="0">
              <a:lnSpc>
                <a:spcPct val="90000"/>
              </a:lnSpc>
              <a:spcBef>
                <a:spcPts val="800"/>
              </a:spcBef>
              <a:spcAft>
                <a:spcPts val="0"/>
              </a:spcAft>
              <a:buClr>
                <a:schemeClr val="dk1"/>
              </a:buClr>
              <a:buFont typeface="Arial"/>
              <a:buNone/>
            </a:pPr>
            <a:endParaRPr sz="20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2846</Words>
  <Application>Microsoft Office PowerPoint</Application>
  <PresentationFormat>On-screen Show (16:9)</PresentationFormat>
  <Paragraphs>184</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Questrial</vt:lpstr>
      <vt:lpstr>Calibri</vt:lpstr>
      <vt:lpstr>Consolas</vt:lpstr>
      <vt:lpstr>Times New Roman</vt:lpstr>
      <vt:lpstr>Arial</vt:lpstr>
      <vt:lpstr>Office Theme</vt:lpstr>
      <vt:lpstr>Film Analytics|</vt:lpstr>
      <vt:lpstr>INTRODUCTION|</vt:lpstr>
      <vt:lpstr>DATA|</vt:lpstr>
      <vt:lpstr>DATA COLLECTION|</vt:lpstr>
      <vt:lpstr>DATA PREPROCESSING|</vt:lpstr>
      <vt:lpstr>DATA PREPROCESSING|</vt:lpstr>
      <vt:lpstr>STATISTICS|</vt:lpstr>
      <vt:lpstr>VARIABLES|</vt:lpstr>
      <vt:lpstr>FEATURE ENGINEERING|</vt:lpstr>
      <vt:lpstr>FEATURE ENGINEERING|</vt:lpstr>
      <vt:lpstr>MACHINE LEARNING|</vt:lpstr>
      <vt:lpstr>MACHINE LEARNING|</vt:lpstr>
      <vt:lpstr>LINEAR REGRESSION|</vt:lpstr>
      <vt:lpstr>MULTIPLE LINEAR REGRESSION|</vt:lpstr>
      <vt:lpstr>PowerPoint Presentation</vt:lpstr>
      <vt:lpstr>TRENDS|</vt:lpstr>
      <vt:lpstr>PowerPoint Presentation</vt:lpstr>
      <vt:lpstr>PowerPoint Presentation</vt:lpstr>
      <vt:lpstr>PowerPoint Presentation</vt:lpstr>
      <vt:lpstr>PowerPoint Presentation</vt:lpstr>
      <vt:lpstr>PowerPoint Presentation</vt:lpstr>
      <vt:lpstr>MULTIPLE LINEAR REGRESSION MODEL|</vt:lpstr>
      <vt:lpstr>OBSERVATIONS| </vt:lpstr>
      <vt:lpstr>OBSERVATIONS|</vt:lpstr>
      <vt:lpstr>ISSUES|</vt:lpstr>
      <vt:lpstr>LOGISTIC REGRESSION|</vt:lpstr>
      <vt:lpstr>ORDERED LOGISTIC REGRESSION|</vt:lpstr>
      <vt:lpstr>ORDERED LOGISTIC REGRESSION|</vt:lpstr>
      <vt:lpstr>ORDERED LOGISTIC REGRESSION|</vt:lpstr>
      <vt:lpstr>ORDERED LOGISTIC REGRESSION|</vt:lpstr>
      <vt:lpstr>ORDERED LOGIT MODEL|</vt:lpstr>
      <vt:lpstr>OBSERVATIONS| ‣ Predicted ordered rating vs. number of predictions for each actual ordered rating</vt:lpstr>
      <vt:lpstr>OBSERVATIONS|</vt:lpstr>
      <vt:lpstr>OBSERVATIONS|</vt:lpstr>
      <vt:lpstr>ISSUES|</vt:lpstr>
      <vt:lpstr>SIDE-BY-SIDE COMPARISON|</vt:lpstr>
      <vt:lpstr>CONCLUSION|</vt:lpstr>
      <vt:lpstr>CHALLENGES|</vt:lpstr>
      <vt:lpstr>FUTURE PLANS|</vt:lpstr>
      <vt:lpstr>CONTRIBUTIONS|</vt:lpstr>
      <vt:lpstr>POSTER|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Analytics|</dc:title>
  <dc:creator>Siddhant</dc:creator>
  <cp:lastModifiedBy>Windows User</cp:lastModifiedBy>
  <cp:revision>31</cp:revision>
  <cp:lastPrinted>2015-12-09T04:12:35Z</cp:lastPrinted>
  <dcterms:modified xsi:type="dcterms:W3CDTF">2015-12-09T16:58:43Z</dcterms:modified>
</cp:coreProperties>
</file>